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66" r:id="rId2"/>
    <p:sldId id="256" r:id="rId3"/>
    <p:sldId id="258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3" r:id="rId20"/>
    <p:sldId id="26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62" d="100"/>
          <a:sy n="62" d="100"/>
        </p:scale>
        <p:origin x="16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569F-C97A-41C1-887F-D31DAED8BB3A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09042-3949-4526-8482-BB19AF30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E98EE-3426-4F39-94CA-076B8B4C2A71}" type="slidenum">
              <a:rPr lang="en-GB"/>
              <a:pPr/>
              <a:t>1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56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BE456-3B23-4008-AD97-8CD0AEC0BD06}" type="slidenum">
              <a:rPr lang="en-GB"/>
              <a:pPr/>
              <a:t>13</a:t>
            </a:fld>
            <a:endParaRPr lang="en-GB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83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07AEC-05EE-4B8F-9FF0-DE5567BDAE15}" type="slidenum">
              <a:rPr lang="en-GB"/>
              <a:pPr/>
              <a:t>14</a:t>
            </a:fld>
            <a:endParaRPr 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14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D30CD-0845-41B2-8EC1-D0D33CCB8B12}" type="slidenum">
              <a:rPr lang="en-GB"/>
              <a:pPr/>
              <a:t>15</a:t>
            </a:fld>
            <a:endParaRPr lang="en-GB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92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F915B-CC1F-4F62-9D87-461F55064283}" type="slidenum">
              <a:rPr lang="en-GB"/>
              <a:pPr/>
              <a:t>16</a:t>
            </a:fld>
            <a:endParaRPr lang="en-GB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4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200BF-85C3-47BB-9353-6B8CE98DF7DC}" type="slidenum">
              <a:rPr lang="en-GB"/>
              <a:pPr/>
              <a:t>17</a:t>
            </a:fld>
            <a:endParaRPr lang="en-GB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47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F4042-BC97-4AE3-A713-33B079CB7778}" type="slidenum">
              <a:rPr lang="en-GB"/>
              <a:pPr/>
              <a:t>18</a:t>
            </a:fld>
            <a:endParaRPr lang="en-GB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45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6C344-C88B-4303-9354-5F47508EC99B}" type="slidenum">
              <a:rPr lang="en-GB"/>
              <a:pPr/>
              <a:t>21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3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B737D-D645-4FE7-BA7C-E180FE4C8851}" type="slidenum">
              <a:rPr lang="en-GB"/>
              <a:pPr/>
              <a:t>5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5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28F33-7DB4-496D-A376-9E6A60D7EDEB}" type="slidenum">
              <a:rPr lang="en-GB"/>
              <a:pPr/>
              <a:t>6</a:t>
            </a:fld>
            <a:endParaRPr lang="en-GB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9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F8DCD-B170-4817-B5C6-CB3042DABF05}" type="slidenum">
              <a:rPr lang="en-GB"/>
              <a:pPr/>
              <a:t>7</a:t>
            </a:fld>
            <a:endParaRPr lang="en-GB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1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AABC0-6814-4B7D-A7F0-767A4CC97EAE}" type="slidenum">
              <a:rPr lang="en-GB"/>
              <a:pPr/>
              <a:t>8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42622-6E0A-4F78-9C40-7347665AA5A1}" type="slidenum">
              <a:rPr lang="en-GB"/>
              <a:pPr/>
              <a:t>9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1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70073-03A6-4255-924E-FBBFB6666EDC}" type="slidenum">
              <a:rPr lang="en-GB"/>
              <a:pPr/>
              <a:t>10</a:t>
            </a:fld>
            <a:endParaRPr lang="en-GB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7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EEC00-7821-4F79-AFE6-2B365239B22D}" type="slidenum">
              <a:rPr lang="en-GB"/>
              <a:pPr/>
              <a:t>11</a:t>
            </a:fld>
            <a:endParaRPr lang="en-GB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0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15852-5046-48E4-B7BD-BF3623B9ECF9}" type="slidenum">
              <a:rPr lang="en-GB"/>
              <a:pPr/>
              <a:t>12</a:t>
            </a:fld>
            <a:endParaRPr lang="en-GB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1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D2718F-BFFB-4DA4-AB95-E9E61AE62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1356245-3D94-4D24-8264-A80760F5F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052775-0BA9-4976-BC06-39C3374F9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623B99-9A17-4DCF-BBEA-1C5951F2C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923FB6-C1B2-4B11-ADEF-56992D2E5255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BC45C2D-9866-462E-910D-A15B89DF6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6YyI7crOy0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mTpsyQinM" TargetMode="External"/><Relationship Id="rId2" Type="http://schemas.openxmlformats.org/officeDocument/2006/relationships/hyperlink" Target="http://www.youtube.com/watch?v=sA7TKSHJ_w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TIx26tN6pCk&amp;feature=related" TargetMode="External"/><Relationship Id="rId4" Type="http://schemas.openxmlformats.org/officeDocument/2006/relationships/hyperlink" Target="https://www.youtube.com/watch?v=Grhqbmk-79U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n.com/earth-matters/translating-uncle-sam/stories/what-causes-tornado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002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21" name="WordArt 5"/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620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TORNADOES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3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Vertical rotation now extends 2-6 miles up into the t-storm. Now a tornado may form and extend from this area of rotation to the ground.</a:t>
            </a:r>
          </a:p>
        </p:txBody>
      </p:sp>
      <p:pic>
        <p:nvPicPr>
          <p:cNvPr id="143364" name="Picture 4" descr="form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828800"/>
            <a:ext cx="4648200" cy="3886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Strong Are Tornados?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696200" cy="20574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Strength is measured by the Fujita Scale</a:t>
            </a:r>
            <a:r>
              <a:rPr lang="en-US" sz="2800" dirty="0"/>
              <a:t>...</a:t>
            </a:r>
          </a:p>
          <a:p>
            <a:r>
              <a:rPr lang="en-US" sz="2800" dirty="0"/>
              <a:t>F0 = weakest, F5 = Strongest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145412" name="Picture 4" descr="fuji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667000"/>
            <a:ext cx="7086600" cy="3581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Most Tornados Strong?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All tornados are potentially deadly, but most are actually relatively weak (74%)…!</a:t>
            </a:r>
          </a:p>
          <a:p>
            <a:pPr>
              <a:lnSpc>
                <a:spcPct val="90000"/>
              </a:lnSpc>
            </a:pPr>
            <a:r>
              <a:rPr lang="en-US" sz="2800"/>
              <a:t>Only 1% of all tornados fall in the F4 – F5 range</a:t>
            </a:r>
          </a:p>
        </p:txBody>
      </p:sp>
      <p:pic>
        <p:nvPicPr>
          <p:cNvPr id="147466" name="Picture 10" descr="fujpi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56000" contrast="-2000"/>
            <a:grayscl/>
          </a:blip>
          <a:srcRect/>
          <a:stretch>
            <a:fillRect/>
          </a:stretch>
        </p:blipFill>
        <p:spPr>
          <a:xfrm>
            <a:off x="1447800" y="3352800"/>
            <a:ext cx="6096000" cy="335280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Up With Xenia, OH?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Xenia has been the target of several major tornados down through the years…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Most recent: Sept. 2000 </a:t>
            </a: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r>
              <a:rPr lang="en-US"/>
              <a:t>Most Notable: April 3, 1974 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2" name="Picture 10" descr="House%20gutte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3733800"/>
            <a:ext cx="3048000" cy="2189163"/>
          </a:xfrm>
          <a:noFill/>
          <a:ln/>
        </p:spPr>
      </p:pic>
      <p:pic>
        <p:nvPicPr>
          <p:cNvPr id="151560" name="Picture 8" descr="Survived%20in%20bathroo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95400" y="3733800"/>
            <a:ext cx="3200400" cy="2189163"/>
          </a:xfrm>
          <a:noFill/>
          <a:ln/>
        </p:spPr>
      </p:pic>
      <p:pic>
        <p:nvPicPr>
          <p:cNvPr id="151556" name="Picture 4" descr="Dollar%20Tre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95400" y="1295400"/>
            <a:ext cx="3200400" cy="2189163"/>
          </a:xfrm>
          <a:noFill/>
          <a:ln/>
        </p:spPr>
      </p:pic>
      <p:pic>
        <p:nvPicPr>
          <p:cNvPr id="151558" name="Picture 6" descr="richard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724400" y="1295400"/>
            <a:ext cx="3048000" cy="2189163"/>
          </a:xfrm>
          <a:noFill/>
          <a:ln/>
        </p:spPr>
      </p:pic>
      <p:sp>
        <p:nvSpPr>
          <p:cNvPr id="1515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Sept. 2000 Damage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4495800" y="62785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3200"/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533400" y="6008688"/>
            <a:ext cx="133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Where do you  think this Tornado ranked on the Fujita Scale?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April 3, 1974 Tornado</a:t>
            </a:r>
          </a:p>
        </p:txBody>
      </p:sp>
      <p:pic>
        <p:nvPicPr>
          <p:cNvPr id="156678" name="Picture 6" descr="xenia0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209800"/>
            <a:ext cx="4038600" cy="3352800"/>
          </a:xfrm>
          <a:noFill/>
          <a:ln/>
        </p:spPr>
      </p:pic>
      <p:pic>
        <p:nvPicPr>
          <p:cNvPr id="156680" name="Picture 8" descr="xenia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95875" y="1600200"/>
            <a:ext cx="3141663" cy="2189163"/>
          </a:xfrm>
          <a:noFill/>
          <a:ln/>
        </p:spPr>
      </p:pic>
      <p:pic>
        <p:nvPicPr>
          <p:cNvPr id="156682" name="Picture 10" descr="xenia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80000" y="3941763"/>
            <a:ext cx="3173413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April 3, 1974 Damage</a:t>
            </a:r>
          </a:p>
        </p:txBody>
      </p:sp>
      <p:pic>
        <p:nvPicPr>
          <p:cNvPr id="161796" name="Picture 4" descr="xen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1219200"/>
            <a:ext cx="3024188" cy="2189163"/>
          </a:xfrm>
          <a:noFill/>
          <a:ln/>
        </p:spPr>
      </p:pic>
      <p:pic>
        <p:nvPicPr>
          <p:cNvPr id="161798" name="Picture 6" descr="xen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51188" y="1219200"/>
            <a:ext cx="3021012" cy="2189163"/>
          </a:xfrm>
          <a:noFill/>
          <a:ln/>
        </p:spPr>
      </p:pic>
      <p:pic>
        <p:nvPicPr>
          <p:cNvPr id="161800" name="Picture 8" descr="xen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200" y="3505200"/>
            <a:ext cx="2971800" cy="2189163"/>
          </a:xfrm>
          <a:noFill/>
          <a:ln/>
        </p:spPr>
      </p:pic>
      <p:pic>
        <p:nvPicPr>
          <p:cNvPr id="161805" name="Picture 13" descr="xen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124200" y="3505200"/>
            <a:ext cx="3021013" cy="2189163"/>
          </a:xfrm>
          <a:noFill/>
          <a:ln/>
        </p:spPr>
      </p:pic>
      <p:pic>
        <p:nvPicPr>
          <p:cNvPr id="161807" name="Picture 15" descr="xen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238250"/>
            <a:ext cx="2895600" cy="2190750"/>
          </a:xfrm>
          <a:prstGeom prst="rect">
            <a:avLst/>
          </a:prstGeom>
          <a:noFill/>
        </p:spPr>
      </p:pic>
      <p:pic>
        <p:nvPicPr>
          <p:cNvPr id="161808" name="Picture 16" descr="xen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505200"/>
            <a:ext cx="2895600" cy="2209800"/>
          </a:xfrm>
          <a:prstGeom prst="rect">
            <a:avLst/>
          </a:prstGeom>
          <a:noFill/>
        </p:spPr>
      </p:pic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381000" y="590708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Where do you think this tornado ranked on the Fujita Scale?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Sept. 2000 = </a:t>
            </a:r>
            <a:r>
              <a:rPr lang="en-US" sz="2800" b="1" u="sng"/>
              <a:t>F3-F4</a:t>
            </a:r>
            <a:r>
              <a:rPr lang="en-US" sz="2800"/>
              <a:t> (Severe/Devastating Damage; Winds of 200-260 mph)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April 1974 = </a:t>
            </a:r>
            <a:r>
              <a:rPr lang="en-US" sz="2800" b="1" u="sng"/>
              <a:t>F5</a:t>
            </a:r>
            <a:r>
              <a:rPr lang="en-US" sz="2800"/>
              <a:t> (Incredible Damage; Winds of 260-300+ mph!!!)</a:t>
            </a:r>
          </a:p>
        </p:txBody>
      </p:sp>
      <p:pic>
        <p:nvPicPr>
          <p:cNvPr id="166916" name="Picture 4" descr="twister2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05525" y="2260600"/>
            <a:ext cx="1123950" cy="866775"/>
          </a:xfrm>
          <a:noFill/>
          <a:ln/>
        </p:spPr>
      </p:pic>
      <p:pic>
        <p:nvPicPr>
          <p:cNvPr id="166918" name="Picture 6" descr="twister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05525" y="4602163"/>
            <a:ext cx="1123950" cy="866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Review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Are most tornados strong or weak?</a:t>
            </a:r>
          </a:p>
          <a:p>
            <a:pPr>
              <a:lnSpc>
                <a:spcPct val="90000"/>
              </a:lnSpc>
            </a:pPr>
            <a:r>
              <a:rPr lang="en-US" sz="2800"/>
              <a:t>Which would cause more damage, an F1 or an F5 tornado?</a:t>
            </a:r>
          </a:p>
          <a:p>
            <a:pPr>
              <a:lnSpc>
                <a:spcPct val="90000"/>
              </a:lnSpc>
            </a:pPr>
            <a:r>
              <a:rPr lang="en-US" sz="2800"/>
              <a:t>During which season do most tornados occur in the U.S.?</a:t>
            </a:r>
          </a:p>
          <a:p>
            <a:pPr>
              <a:lnSpc>
                <a:spcPct val="90000"/>
              </a:lnSpc>
            </a:pPr>
            <a:r>
              <a:rPr lang="en-US" sz="2800"/>
              <a:t>What is the nickname of the region in the U.S. where many tornados occur?</a:t>
            </a:r>
          </a:p>
          <a:p>
            <a:pPr>
              <a:lnSpc>
                <a:spcPct val="90000"/>
              </a:lnSpc>
            </a:pPr>
            <a:r>
              <a:rPr lang="en-US" sz="2800"/>
              <a:t>What is used to classify the intensity of tornados?</a:t>
            </a:r>
          </a:p>
          <a:p>
            <a:pPr>
              <a:lnSpc>
                <a:spcPct val="90000"/>
              </a:lnSpc>
            </a:pPr>
            <a:r>
              <a:rPr lang="en-US" sz="2800"/>
              <a:t>Bonus**: How do experts think tornados form?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Tuscaloosa </a:t>
            </a:r>
            <a:r>
              <a:rPr lang="en-US" dirty="0" smtClean="0"/>
              <a:t>Personal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pass out class copies of a First Hand Account of the </a:t>
            </a:r>
            <a:r>
              <a:rPr lang="en-US" dirty="0" smtClean="0"/>
              <a:t>Tuscaloosa </a:t>
            </a:r>
            <a:r>
              <a:rPr lang="en-US" dirty="0" smtClean="0"/>
              <a:t>Tornado from 2011.</a:t>
            </a:r>
          </a:p>
          <a:p>
            <a:endParaRPr lang="en-US" dirty="0" smtClean="0"/>
          </a:p>
          <a:p>
            <a:r>
              <a:rPr lang="en-US" dirty="0" smtClean="0"/>
              <a:t>We will read these as a class and discuss.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0"/>
            <a:ext cx="5334000" cy="18288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Do Now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915400" cy="4114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When the bell rings, we’re going to be watching a clip from “Storm Chasers.” </a:t>
            </a:r>
          </a:p>
          <a:p>
            <a:r>
              <a:rPr lang="en-US" sz="3200" dirty="0" smtClean="0"/>
              <a:t>While you’re watching, think about what you already know about tornadoes.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Have you ever experienced a tornado?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Do you have family members who have?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do you think about these guys?</a:t>
            </a:r>
          </a:p>
          <a:p>
            <a:r>
              <a:rPr lang="en-US" sz="3200" dirty="0" smtClean="0">
                <a:hlinkClick r:id="rId2"/>
              </a:rPr>
              <a:t>http://www.youtube.com/watch?v=06YyI7crOy0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Tuscaloosa </a:t>
            </a:r>
            <a:r>
              <a:rPr lang="en-US" dirty="0" smtClean="0"/>
              <a:t>Tornado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https://www.youtube.com/watch?v=a_MuaWDg5Z0</a:t>
            </a: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http://www.youtube.com/watch?v=sA7TKSHJ_wM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www.youtube.com/watch?v=HdmTpsyQinM</a:t>
            </a:r>
            <a:endParaRPr lang="en-US" dirty="0" smtClean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www.youtube.com/watch?v=Grhqbmk-79U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http://www.youtube.com/watch?v=TIx26tN6pCk&amp;feature=related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pic>
        <p:nvPicPr>
          <p:cNvPr id="172037" name="Picture 5" descr="twister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371600"/>
            <a:ext cx="2133600" cy="2874963"/>
          </a:xfrm>
          <a:noFill/>
          <a:ln/>
        </p:spPr>
      </p:pic>
      <p:pic>
        <p:nvPicPr>
          <p:cNvPr id="172039" name="Picture 7" descr="twister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760538"/>
            <a:ext cx="4038600" cy="1868487"/>
          </a:xfrm>
          <a:noFill/>
          <a:ln/>
        </p:spPr>
      </p:pic>
      <p:pic>
        <p:nvPicPr>
          <p:cNvPr id="172041" name="Picture 9" descr="twister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419600"/>
            <a:ext cx="4038600" cy="1868488"/>
          </a:xfrm>
          <a:noFill/>
          <a:ln/>
        </p:spPr>
      </p:pic>
      <p:pic>
        <p:nvPicPr>
          <p:cNvPr id="172043" name="Picture 11" descr="intwis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142038" y="4038600"/>
            <a:ext cx="3001962" cy="2189163"/>
          </a:xfrm>
          <a:noFill/>
          <a:ln/>
        </p:spPr>
      </p:pic>
      <p:pic>
        <p:nvPicPr>
          <p:cNvPr id="172045" name="Picture 13" descr="orainb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352800"/>
            <a:ext cx="3340100" cy="2495550"/>
          </a:xfrm>
          <a:prstGeom prst="rect">
            <a:avLst/>
          </a:prstGeom>
          <a:noFill/>
        </p:spPr>
      </p:pic>
      <p:pic>
        <p:nvPicPr>
          <p:cNvPr id="172046" name="Picture 14" descr="wizar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295400"/>
            <a:ext cx="28321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27083" r="51391" b="30208"/>
          <a:stretch>
            <a:fillRect/>
          </a:stretch>
        </p:blipFill>
        <p:spPr bwMode="auto">
          <a:xfrm>
            <a:off x="444190" y="380999"/>
            <a:ext cx="8242610" cy="614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Tornadoes are caused by warm, moist air in advance of eastward-moving cold fronts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intense spinning of a tornado is partly the result of the updrafts and downdrafts in the thunderstorm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  <a:hlinkClick r:id="rId2"/>
              </a:rPr>
              <a:t>http://www.mnn.com/earth-matters/translating-uncle-sam/stories/what-causes-tornadoes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twister2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81000"/>
            <a:ext cx="1123950" cy="866775"/>
          </a:xfrm>
          <a:noFill/>
          <a:ln/>
        </p:spPr>
      </p:pic>
      <p:pic>
        <p:nvPicPr>
          <p:cNvPr id="116743" name="Picture 7" descr="twister2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78700" y="381000"/>
            <a:ext cx="1135063" cy="863600"/>
          </a:xfrm>
          <a:noFill/>
          <a:ln/>
        </p:spPr>
      </p:pic>
      <p:sp>
        <p:nvSpPr>
          <p:cNvPr id="11674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Winds can exceed 300 mph!!!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Around 1,000 occur on average each year in the U.S.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Kill 80, injure 1,500 people each year on average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Can have a path up to a mile wide!!!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 occur any time of the year, </a:t>
            </a:r>
            <a:r>
              <a:rPr lang="en-US" sz="2800" dirty="0">
                <a:solidFill>
                  <a:srgbClr val="FF0000"/>
                </a:solidFill>
              </a:rPr>
              <a:t>but peak during the spring </a:t>
            </a:r>
            <a:r>
              <a:rPr lang="en-US" sz="2800" dirty="0"/>
              <a:t>(March-June)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Occur most frequently in the central U.S. in a region nicknamed “Tornado Alley”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16747" name="WordArt 11"/>
          <p:cNvSpPr>
            <a:spLocks noChangeArrowheads="1" noChangeShapeType="1" noTextEdit="1"/>
          </p:cNvSpPr>
          <p:nvPr/>
        </p:nvSpPr>
        <p:spPr bwMode="auto">
          <a:xfrm>
            <a:off x="3048000" y="609600"/>
            <a:ext cx="2590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Tornado 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6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2" name="Picture 12" descr="00217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75" y="0"/>
            <a:ext cx="9140825" cy="7010400"/>
          </a:xfrm>
          <a:noFill/>
          <a:ln/>
        </p:spPr>
      </p:pic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Exactly Is A Tornado?</a:t>
            </a:r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219200"/>
            <a:ext cx="4038600" cy="453072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Violently rotating column of air (Vortex) extending from a thunderstorm to the ground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112658" name="Picture 18" descr="g-tor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3886200"/>
            <a:ext cx="2771775" cy="1924050"/>
          </a:xfrm>
          <a:noFill/>
          <a:ln/>
        </p:spPr>
      </p:pic>
      <p:pic>
        <p:nvPicPr>
          <p:cNvPr id="112660" name="Picture 20" descr="torn2"/>
          <p:cNvPicPr>
            <a:picLocks noChangeAspect="1" noChangeArrowheads="1"/>
          </p:cNvPicPr>
          <p:nvPr/>
        </p:nvPicPr>
        <p:blipFill>
          <a:blip r:embed="rId5" cstate="print"/>
          <a:srcRect l="6522" t="2942" r="6522" b="5882"/>
          <a:stretch>
            <a:fillRect/>
          </a:stretch>
        </p:blipFill>
        <p:spPr bwMode="auto">
          <a:xfrm>
            <a:off x="5943600" y="3200400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They Form?</a:t>
            </a:r>
          </a:p>
        </p:txBody>
      </p:sp>
      <p:sp>
        <p:nvSpPr>
          <p:cNvPr id="1331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2133600"/>
          </a:xfrm>
        </p:spPr>
        <p:txBody>
          <a:bodyPr/>
          <a:lstStyle/>
          <a:p>
            <a:r>
              <a:rPr lang="en-US" sz="2800"/>
              <a:t>Actually, no one knows for sure!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But…We have a pretty good idea…</a:t>
            </a:r>
          </a:p>
        </p:txBody>
      </p:sp>
      <p:pic>
        <p:nvPicPr>
          <p:cNvPr id="133129" name="Picture 9" descr="form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962400"/>
            <a:ext cx="3048000" cy="2590800"/>
          </a:xfrm>
          <a:noFill/>
          <a:ln/>
        </p:spPr>
      </p:pic>
      <p:pic>
        <p:nvPicPr>
          <p:cNvPr id="133124" name="Picture 4" descr="twister2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304800"/>
            <a:ext cx="1123950" cy="866775"/>
          </a:xfrm>
          <a:noFill/>
          <a:ln/>
        </p:spPr>
      </p:pic>
      <p:pic>
        <p:nvPicPr>
          <p:cNvPr id="133126" name="Picture 6" descr="twister2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43800" y="304800"/>
            <a:ext cx="1123950" cy="866775"/>
          </a:xfrm>
          <a:noFill/>
          <a:ln/>
        </p:spPr>
      </p:pic>
      <p:pic>
        <p:nvPicPr>
          <p:cNvPr id="133131" name="Picture 11" descr="form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0" y="3962400"/>
            <a:ext cx="3048000" cy="2590800"/>
          </a:xfrm>
          <a:noFill/>
          <a:ln/>
        </p:spPr>
      </p:pic>
      <p:pic>
        <p:nvPicPr>
          <p:cNvPr id="133133" name="Picture 13" descr="form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962400"/>
            <a:ext cx="3048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1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Before a t-storm, a change in wind direction and an increase in speed forms an invisible, horizontal spinning effect in the lower atmosphere (at the base of the storm)</a:t>
            </a:r>
          </a:p>
        </p:txBody>
      </p:sp>
      <p:pic>
        <p:nvPicPr>
          <p:cNvPr id="139268" name="Picture 4" descr="for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1828800"/>
            <a:ext cx="4724400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2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Rising air within the t-storm (updrafts) tilts the rotating air from horizontal to vertical</a:t>
            </a:r>
          </a:p>
        </p:txBody>
      </p:sp>
      <p:pic>
        <p:nvPicPr>
          <p:cNvPr id="141316" name="Picture 4" descr="for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828800"/>
            <a:ext cx="44196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2978</TotalTime>
  <Words>577</Words>
  <Application>Microsoft Office PowerPoint</Application>
  <PresentationFormat>On-screen Show (4:3)</PresentationFormat>
  <Paragraphs>92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Black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Do Now</vt:lpstr>
      <vt:lpstr>PowerPoint Presentation</vt:lpstr>
      <vt:lpstr>Tornadoes </vt:lpstr>
      <vt:lpstr>PowerPoint Presentation</vt:lpstr>
      <vt:lpstr>What Exactly Is A Tornado?</vt:lpstr>
      <vt:lpstr>How Do They Form?</vt:lpstr>
      <vt:lpstr>Step 1</vt:lpstr>
      <vt:lpstr>Step 2</vt:lpstr>
      <vt:lpstr>Step 3</vt:lpstr>
      <vt:lpstr>How Strong Are Tornados?</vt:lpstr>
      <vt:lpstr>Are Most Tornados Strong?</vt:lpstr>
      <vt:lpstr>What’s Up With Xenia, OH?</vt:lpstr>
      <vt:lpstr>Sept. 2000 Damage</vt:lpstr>
      <vt:lpstr>April 3, 1974 Tornado</vt:lpstr>
      <vt:lpstr>April 3, 1974 Damage</vt:lpstr>
      <vt:lpstr>Answers</vt:lpstr>
      <vt:lpstr>Quick Review</vt:lpstr>
      <vt:lpstr>Tuscaloosa Personal Account</vt:lpstr>
      <vt:lpstr>Tuscaloosa Tornado 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 Lusk</dc:creator>
  <cp:lastModifiedBy>Ward, Anna C.</cp:lastModifiedBy>
  <cp:revision>52</cp:revision>
  <dcterms:created xsi:type="dcterms:W3CDTF">2012-09-21T01:10:25Z</dcterms:created>
  <dcterms:modified xsi:type="dcterms:W3CDTF">2015-11-01T18:06:21Z</dcterms:modified>
</cp:coreProperties>
</file>