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66" r:id="rId6"/>
    <p:sldId id="265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7E1B-5AA2-4993-957F-1C26D516C4A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5F8A-C5E3-42BE-8897-726C43F07D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7E1B-5AA2-4993-957F-1C26D516C4A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5F8A-C5E3-42BE-8897-726C43F07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7E1B-5AA2-4993-957F-1C26D516C4A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5F8A-C5E3-42BE-8897-726C43F07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7E1B-5AA2-4993-957F-1C26D516C4A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5F8A-C5E3-42BE-8897-726C43F07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7E1B-5AA2-4993-957F-1C26D516C4A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5F8A-C5E3-42BE-8897-726C43F07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7E1B-5AA2-4993-957F-1C26D516C4A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5F8A-C5E3-42BE-8897-726C43F07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7E1B-5AA2-4993-957F-1C26D516C4A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5F8A-C5E3-42BE-8897-726C43F07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7E1B-5AA2-4993-957F-1C26D516C4A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5F8A-C5E3-42BE-8897-726C43F07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7E1B-5AA2-4993-957F-1C26D516C4A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5F8A-C5E3-42BE-8897-726C43F07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7E1B-5AA2-4993-957F-1C26D516C4A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5F8A-C5E3-42BE-8897-726C43F07D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7477E1B-5AA2-4993-957F-1C26D516C4A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3D35F8A-C5E3-42BE-8897-726C43F07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7477E1B-5AA2-4993-957F-1C26D516C4A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3D35F8A-C5E3-42BE-8897-726C43F07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ersdomain.org/resource/tdc02.sci.life.evo.redqueen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ersdomain.org/resource/tdc02.sci.life.stru.singlecel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ersdomain.org/resource/tdc02.sci.life.stru.flora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ersdomain.org/resource/tdc02.sci.life.repro.asexua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Asexual and Sexual Reproduction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Anna Ward</a:t>
            </a:r>
          </a:p>
          <a:p>
            <a:r>
              <a:rPr lang="en-US" smtClean="0"/>
              <a:t>Ridge Road MS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Red Queen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>
                <a:hlinkClick r:id="rId2"/>
              </a:rPr>
              <a:t>http://www.teachersdomain.org/resource/tdc02.sci.life.evo.redqueen/</a:t>
            </a:r>
            <a:endParaRPr lang="en-US" u="sng" dirty="0" smtClean="0"/>
          </a:p>
          <a:p>
            <a:pPr marL="578358" lvl="0" indent="-514350">
              <a:buFont typeface="+mj-lt"/>
              <a:buAutoNum type="arabicPeriod"/>
            </a:pPr>
            <a:r>
              <a:rPr lang="en-US" dirty="0" smtClean="0"/>
              <a:t>What are the differences between the two species of minnows featured in the video? </a:t>
            </a:r>
          </a:p>
          <a:p>
            <a:pPr marL="578358" lvl="0" indent="-514350">
              <a:buFont typeface="+mj-lt"/>
              <a:buAutoNum type="arabicPeriod"/>
            </a:pPr>
            <a:endParaRPr lang="en-US" dirty="0" smtClean="0"/>
          </a:p>
          <a:p>
            <a:pPr marL="578358" lvl="0" indent="-514350">
              <a:buFont typeface="+mj-lt"/>
              <a:buAutoNum type="arabicPeriod"/>
            </a:pPr>
            <a:r>
              <a:rPr lang="en-US" dirty="0" smtClean="0"/>
              <a:t>Which species -- the asexual or the sexual reproducers -- tends to be more heavily parasitized by the worm that causes black-spot disease? </a:t>
            </a:r>
          </a:p>
          <a:p>
            <a:pPr marL="578358" indent="-514350">
              <a:buFont typeface="+mj-lt"/>
              <a:buAutoNum type="arabicPeriod"/>
            </a:pPr>
            <a:endParaRPr lang="en-US" dirty="0" smtClean="0"/>
          </a:p>
          <a:p>
            <a:pPr marL="578358" lvl="0" indent="-514350">
              <a:buFont typeface="+mj-lt"/>
              <a:buAutoNum type="arabicPeriod"/>
            </a:pPr>
            <a:r>
              <a:rPr lang="en-US" dirty="0" smtClean="0"/>
              <a:t>How are the sexual reproducers able to evolve defenses against parasites more quickly and more effectively than their asexual counterparts?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Mating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Read the Article and Answer these three questions in your science notebook..</a:t>
            </a:r>
          </a:p>
          <a:p>
            <a:pPr marL="578358" lvl="0" indent="-514350">
              <a:buFont typeface="+mj-lt"/>
              <a:buAutoNum type="arabicPeriod"/>
            </a:pPr>
            <a:endParaRPr lang="en-US" dirty="0" smtClean="0"/>
          </a:p>
          <a:p>
            <a:pPr marL="578358" lvl="0" indent="-514350">
              <a:buFont typeface="+mj-lt"/>
              <a:buAutoNum type="arabicPeriod"/>
            </a:pPr>
            <a:r>
              <a:rPr lang="en-US" dirty="0" smtClean="0"/>
              <a:t>Why does sexual reproduction provide more genetic variation?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US" dirty="0" smtClean="0"/>
              <a:t>Why would sexual reproduction be an advantage to a species?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US" dirty="0" smtClean="0"/>
              <a:t>What would be a disadvantage of sexual reproduction?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67494"/>
            <a:ext cx="8610600" cy="139903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Warm-Up </a:t>
            </a:r>
            <a:br>
              <a:rPr lang="en-US" u="sng" dirty="0" smtClean="0"/>
            </a:br>
            <a:r>
              <a:rPr lang="en-US" u="sng" dirty="0" smtClean="0"/>
              <a:t>ANSWER IN COMPLETE </a:t>
            </a:r>
            <a:r>
              <a:rPr lang="en-US" u="sng" dirty="0"/>
              <a:t>S</a:t>
            </a:r>
            <a:r>
              <a:rPr lang="en-US" u="sng" dirty="0" smtClean="0"/>
              <a:t>ENTENCES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Autofit/>
          </a:bodyPr>
          <a:lstStyle/>
          <a:p>
            <a:pPr marL="578358" lvl="0" indent="-514350">
              <a:buFont typeface="+mj-lt"/>
              <a:buAutoNum type="arabicPeriod"/>
            </a:pPr>
            <a:r>
              <a:rPr lang="en-US" sz="3600" dirty="0" smtClean="0"/>
              <a:t>What is the result of reproduction?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US" sz="3600" dirty="0" smtClean="0"/>
              <a:t>Why do organisms bother to reproduce? Why don't they just live forever? 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US" sz="3600" dirty="0" smtClean="0"/>
              <a:t>What would eventually happen to a species if every member suddenly lost its ability to reproduce? 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Tutoring</a:t>
            </a:r>
          </a:p>
          <a:p>
            <a:r>
              <a:rPr lang="en-US" dirty="0" smtClean="0"/>
              <a:t>Science Fair Projects</a:t>
            </a:r>
          </a:p>
          <a:p>
            <a:pPr lvl="1"/>
            <a:r>
              <a:rPr lang="en-US" dirty="0" smtClean="0"/>
              <a:t>Background Research Notes and Sources</a:t>
            </a:r>
          </a:p>
          <a:p>
            <a:pPr lvl="1"/>
            <a:r>
              <a:rPr lang="en-US" dirty="0" smtClean="0"/>
              <a:t>Due Thursday for HW grade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Sexual Reproduction…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8056" lvl="1" indent="-384048">
              <a:buSzPct val="80000"/>
              <a:buFont typeface="Wingdings 2"/>
              <a:buChar char=""/>
            </a:pPr>
            <a:r>
              <a:rPr lang="en-US" sz="2800" dirty="0" smtClean="0">
                <a:solidFill>
                  <a:srgbClr val="FF0000"/>
                </a:solidFill>
              </a:rPr>
              <a:t>A type of reproduction in which male and female reproductive cells combine to form offspring with genetic material from both cells </a:t>
            </a:r>
          </a:p>
          <a:p>
            <a:pPr marL="448056" lvl="1" indent="-384048">
              <a:buSzPct val="80000"/>
              <a:buFont typeface="Wingdings 2"/>
              <a:buChar char=""/>
            </a:pPr>
            <a:r>
              <a:rPr lang="en-US" sz="2800" dirty="0" smtClean="0">
                <a:solidFill>
                  <a:srgbClr val="FF0000"/>
                </a:solidFill>
              </a:rPr>
              <a:t>DNA from two parent organisms merges to create a new organism</a:t>
            </a:r>
          </a:p>
          <a:p>
            <a:pPr marL="448056" lvl="1" indent="-384048">
              <a:buSzPct val="80000"/>
              <a:buFont typeface="Wingdings 2"/>
              <a:buChar char=""/>
            </a:pPr>
            <a:r>
              <a:rPr lang="en-US" sz="2800" dirty="0" smtClean="0">
                <a:solidFill>
                  <a:srgbClr val="FF0000"/>
                </a:solidFill>
              </a:rPr>
              <a:t>Uses </a:t>
            </a:r>
            <a:r>
              <a:rPr lang="en-US" sz="2800" b="1" u="sng" dirty="0" smtClean="0">
                <a:solidFill>
                  <a:srgbClr val="FF0000"/>
                </a:solidFill>
              </a:rPr>
              <a:t>GAMETES</a:t>
            </a:r>
            <a:r>
              <a:rPr lang="en-US" sz="2800" dirty="0" smtClean="0">
                <a:solidFill>
                  <a:srgbClr val="FF0000"/>
                </a:solidFill>
              </a:rPr>
              <a:t> (sex cells)</a:t>
            </a:r>
          </a:p>
          <a:p>
            <a:pPr marL="731520" lvl="2" indent="-384048">
              <a:buSzPct val="80000"/>
              <a:buFont typeface="Wingdings 2"/>
              <a:buChar char=""/>
            </a:pPr>
            <a:r>
              <a:rPr lang="en-US" dirty="0" smtClean="0">
                <a:solidFill>
                  <a:srgbClr val="FF0000"/>
                </a:solidFill>
              </a:rPr>
              <a:t>Sperm and Egg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to 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Advantages to Sexual </a:t>
            </a:r>
            <a:r>
              <a:rPr lang="en-US" dirty="0" smtClean="0">
                <a:solidFill>
                  <a:srgbClr val="FF0000"/>
                </a:solidFill>
              </a:rPr>
              <a:t>Reproduction: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Drives Evolution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Less likely to be affected by disease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Provides variety in a species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0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  <a:gridCol w="3048000"/>
              </a:tblGrid>
              <a:tr h="1198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ASEXUAL REPRODUCTION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SEXUAL</a:t>
                      </a:r>
                    </a:p>
                    <a:p>
                      <a:pPr algn="ctr"/>
                      <a:r>
                        <a:rPr lang="en-US" baseline="0" dirty="0" smtClean="0"/>
                        <a:t>REPRODUCTION</a:t>
                      </a:r>
                      <a:endParaRPr lang="en-US" dirty="0"/>
                    </a:p>
                  </a:txBody>
                  <a:tcPr/>
                </a:tc>
              </a:tr>
              <a:tr h="85560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Number of Parents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567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Genetic</a:t>
                      </a:r>
                      <a:r>
                        <a:rPr lang="en-US" baseline="0" dirty="0" smtClean="0"/>
                        <a:t> Variation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614368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Benefits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311674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Disadvantages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11207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Celled Organisms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410200"/>
          </a:xfrm>
        </p:spPr>
        <p:txBody>
          <a:bodyPr>
            <a:normAutofit/>
          </a:bodyPr>
          <a:lstStyle/>
          <a:p>
            <a:r>
              <a:rPr lang="en-US" u="sng" dirty="0" smtClean="0">
                <a:hlinkClick r:id="rId2"/>
              </a:rPr>
              <a:t>http://www.teachersdomain.org/resource/tdc02.sci.life.stru.singlecell/</a:t>
            </a:r>
            <a:endParaRPr lang="en-US" dirty="0" smtClean="0"/>
          </a:p>
          <a:p>
            <a:pPr marL="578358" lvl="0" indent="-514350">
              <a:buFont typeface="+mj-lt"/>
              <a:buAutoNum type="arabicPeriod"/>
            </a:pPr>
            <a:r>
              <a:rPr lang="en-US" dirty="0" smtClean="0"/>
              <a:t>What type of reproduction -- asexual or sexual -- do most single-celled organisms use? 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US" dirty="0" smtClean="0"/>
              <a:t>What must a single-celled organism do before it can reproduce?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US" dirty="0" smtClean="0"/>
              <a:t>When a single-celled organism reproduces, what is the result?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US" dirty="0" smtClean="0"/>
              <a:t>In what ways, if any, does a single-celled organism differ from its parent?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Sexual encounters of the Floral Kind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257800"/>
          </a:xfrm>
        </p:spPr>
        <p:txBody>
          <a:bodyPr>
            <a:normAutofit lnSpcReduction="10000"/>
          </a:bodyPr>
          <a:lstStyle/>
          <a:p>
            <a:r>
              <a:rPr lang="en-US" u="sng" dirty="0" smtClean="0">
                <a:hlinkClick r:id="rId2"/>
              </a:rPr>
              <a:t>http://www.teachersdomain.org/resource/tdc02.sci.life.stru.floral/</a:t>
            </a:r>
            <a:endParaRPr lang="en-US" u="sng" dirty="0" smtClean="0"/>
          </a:p>
          <a:p>
            <a:pPr marL="578358" lvl="0" indent="-514350">
              <a:buFont typeface="+mj-lt"/>
              <a:buAutoNum type="arabicPeriod"/>
            </a:pPr>
            <a:r>
              <a:rPr lang="en-US" dirty="0" smtClean="0"/>
              <a:t>What type of reproduction -- asexual or sexual -- do most plants use? 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US" dirty="0" smtClean="0"/>
              <a:t>What nonliving force do plants rely on most often for pollination? 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US" dirty="0" smtClean="0"/>
              <a:t>What are some of the ways in which plants encourage or trick animals into carrying their pollen to other plants? 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US" dirty="0" smtClean="0"/>
              <a:t>What proportion of each parent plant's genetic material does each offspring plant have?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Asexual Reproducers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r>
              <a:rPr lang="en-US" u="sng" dirty="0" smtClean="0">
                <a:hlinkClick r:id="rId2"/>
              </a:rPr>
              <a:t>http://www.teachersdomain.org/resource/tdc02.sci.life.repro.asexual/</a:t>
            </a:r>
            <a:endParaRPr lang="en-US" u="sng" dirty="0" smtClean="0"/>
          </a:p>
          <a:p>
            <a:pPr marL="578358" lvl="0" indent="-514350">
              <a:buFont typeface="+mj-lt"/>
              <a:buAutoNum type="arabicPeriod"/>
            </a:pPr>
            <a:r>
              <a:rPr lang="en-US" dirty="0" smtClean="0"/>
              <a:t>What type of reproduction -- asexual or sexual -- do the whiptail lizards in the video use? 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US" dirty="0" smtClean="0"/>
              <a:t>How many parents do whiptail lizards have?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US" dirty="0" smtClean="0"/>
              <a:t>How do young whiptail lizards differ from their parents, if at all? 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US" dirty="0" smtClean="0"/>
              <a:t>How much of their parent's genetic material do whiptail lizards have?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234</TotalTime>
  <Words>447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Corbel</vt:lpstr>
      <vt:lpstr>Wingdings</vt:lpstr>
      <vt:lpstr>Wingdings 2</vt:lpstr>
      <vt:lpstr>Wingdings 3</vt:lpstr>
      <vt:lpstr>Module</vt:lpstr>
      <vt:lpstr>Asexual and Sexual Reproduction</vt:lpstr>
      <vt:lpstr>Warm-Up  ANSWER IN COMPLETE SENTENCES</vt:lpstr>
      <vt:lpstr>Announcements</vt:lpstr>
      <vt:lpstr>In Sexual Reproduction…</vt:lpstr>
      <vt:lpstr>Advantages to Sexual Reproduction</vt:lpstr>
      <vt:lpstr>PowerPoint Presentation</vt:lpstr>
      <vt:lpstr>Single Celled Organisms</vt:lpstr>
      <vt:lpstr>Sexual encounters of the Floral Kind</vt:lpstr>
      <vt:lpstr>Asexual Reproducers</vt:lpstr>
      <vt:lpstr>The Red Queen</vt:lpstr>
      <vt:lpstr>The Mating Game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Asexual and Sexual Reproduction</dc:title>
  <dc:creator>VASC</dc:creator>
  <cp:lastModifiedBy>Ward, Anna C.</cp:lastModifiedBy>
  <cp:revision>7</cp:revision>
  <dcterms:created xsi:type="dcterms:W3CDTF">2013-01-29T11:13:41Z</dcterms:created>
  <dcterms:modified xsi:type="dcterms:W3CDTF">2016-02-23T15:52:24Z</dcterms:modified>
</cp:coreProperties>
</file>