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Default Extension="WAV" ContentType="audio/x-wav"/>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32" r:id="rId2"/>
  </p:sldMasterIdLst>
  <p:sldIdLst>
    <p:sldId id="312" r:id="rId3"/>
    <p:sldId id="256" r:id="rId4"/>
    <p:sldId id="298" r:id="rId5"/>
    <p:sldId id="275" r:id="rId6"/>
    <p:sldId id="261" r:id="rId7"/>
    <p:sldId id="260" r:id="rId8"/>
    <p:sldId id="301" r:id="rId9"/>
    <p:sldId id="302" r:id="rId10"/>
    <p:sldId id="262" r:id="rId11"/>
    <p:sldId id="297" r:id="rId12"/>
    <p:sldId id="276" r:id="rId13"/>
    <p:sldId id="263" r:id="rId14"/>
    <p:sldId id="265" r:id="rId15"/>
    <p:sldId id="267" r:id="rId16"/>
    <p:sldId id="303" r:id="rId17"/>
    <p:sldId id="268" r:id="rId18"/>
    <p:sldId id="307" r:id="rId19"/>
    <p:sldId id="308" r:id="rId20"/>
    <p:sldId id="310" r:id="rId21"/>
    <p:sldId id="305" r:id="rId22"/>
    <p:sldId id="306" r:id="rId23"/>
    <p:sldId id="266" r:id="rId24"/>
    <p:sldId id="271" r:id="rId25"/>
    <p:sldId id="278" r:id="rId26"/>
    <p:sldId id="279" r:id="rId27"/>
    <p:sldId id="281" r:id="rId28"/>
    <p:sldId id="273" r:id="rId29"/>
    <p:sldId id="274" r:id="rId30"/>
    <p:sldId id="284" r:id="rId31"/>
    <p:sldId id="272" r:id="rId32"/>
    <p:sldId id="311"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00"/>
    <a:srgbClr val="EAF8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993642-B1DF-4650-B9E7-652929048064}" type="slidenum">
              <a:rPr lang="en-US" altLang="en-US"/>
              <a:pPr/>
              <a:t>‹#›</a:t>
            </a:fld>
            <a:endParaRPr lang="en-US" altLang="en-US"/>
          </a:p>
        </p:txBody>
      </p:sp>
    </p:spTree>
    <p:extLst>
      <p:ext uri="{BB962C8B-B14F-4D97-AF65-F5344CB8AC3E}">
        <p14:creationId xmlns:p14="http://schemas.microsoft.com/office/powerpoint/2010/main" xmlns="" val="297614885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B9980EB-4AF3-4294-82D0-70DE8FF1B52C}" type="slidenum">
              <a:rPr lang="en-US" altLang="en-US"/>
              <a:pPr/>
              <a:t>‹#›</a:t>
            </a:fld>
            <a:endParaRPr lang="en-US" altLang="en-US"/>
          </a:p>
        </p:txBody>
      </p:sp>
    </p:spTree>
    <p:extLst>
      <p:ext uri="{BB962C8B-B14F-4D97-AF65-F5344CB8AC3E}">
        <p14:creationId xmlns:p14="http://schemas.microsoft.com/office/powerpoint/2010/main" xmlns="" val="207919722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36213C-AD51-4B8F-B035-CEFB6C300D2C}" type="slidenum">
              <a:rPr lang="en-US" altLang="en-US"/>
              <a:pPr/>
              <a:t>‹#›</a:t>
            </a:fld>
            <a:endParaRPr lang="en-US" altLang="en-US"/>
          </a:p>
        </p:txBody>
      </p:sp>
    </p:spTree>
    <p:extLst>
      <p:ext uri="{BB962C8B-B14F-4D97-AF65-F5344CB8AC3E}">
        <p14:creationId xmlns:p14="http://schemas.microsoft.com/office/powerpoint/2010/main" xmlns="" val="389426979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1F18CE-6D1B-4CF5-83C3-61CFB8DD0CB4}" type="slidenum">
              <a:rPr lang="en-US" altLang="en-US"/>
              <a:pPr/>
              <a:t>‹#›</a:t>
            </a:fld>
            <a:endParaRPr lang="en-US" altLang="en-US"/>
          </a:p>
        </p:txBody>
      </p:sp>
    </p:spTree>
    <p:extLst>
      <p:ext uri="{BB962C8B-B14F-4D97-AF65-F5344CB8AC3E}">
        <p14:creationId xmlns:p14="http://schemas.microsoft.com/office/powerpoint/2010/main" xmlns="" val="3963526967"/>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3547979-8164-46B3-B4B1-863498AEAA1E}"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blipFill dpi="0" rotWithShape="1">
            <a:blip r:embed="rId2" cstate="print">
              <a:duotone>
                <a:schemeClr val="accent1">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89870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0364912-8010-454F-8F76-04F91FE7B8B1}" type="slidenum">
              <a:rPr lang="en-US" altLang="en-US" smtClean="0"/>
              <a:pPr/>
              <a:t>‹#›</a:t>
            </a:fld>
            <a:endParaRPr lang="en-US" altLang="en-US"/>
          </a:p>
        </p:txBody>
      </p:sp>
    </p:spTree>
    <p:extLst>
      <p:ext uri="{BB962C8B-B14F-4D97-AF65-F5344CB8AC3E}">
        <p14:creationId xmlns:p14="http://schemas.microsoft.com/office/powerpoint/2010/main" xmlns="" val="500624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B2C107C-63ED-45F2-BABB-0CCC26EE1704}" type="slidenum">
              <a:rPr lang="en-US" altLang="en-US" smtClean="0"/>
              <a:pPr/>
              <a:t>‹#›</a:t>
            </a:fld>
            <a:endParaRPr lang="en-US" altLang="en-US"/>
          </a:p>
        </p:txBody>
      </p:sp>
      <p:sp>
        <p:nvSpPr>
          <p:cNvPr id="10" name="Rectangle 9"/>
          <p:cNvSpPr/>
          <p:nvPr/>
        </p:nvSpPr>
        <p:spPr>
          <a:xfrm>
            <a:off x="0" y="-1"/>
            <a:ext cx="9144000" cy="4572000"/>
          </a:xfrm>
          <a:prstGeom prst="rect">
            <a:avLst/>
          </a:prstGeom>
          <a:blipFill dpi="0" rotWithShape="1">
            <a:blip r:embed="rId2" cstate="print">
              <a:duotone>
                <a:schemeClr val="accent3">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52821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0B98872-9DFC-4C12-B37F-3FB87687499D}" type="slidenum">
              <a:rPr lang="en-US" altLang="en-US" smtClean="0"/>
              <a:pPr/>
              <a:t>‹#›</a:t>
            </a:fld>
            <a:endParaRPr lang="en-US" altLang="en-US"/>
          </a:p>
        </p:txBody>
      </p:sp>
    </p:spTree>
    <p:extLst>
      <p:ext uri="{BB962C8B-B14F-4D97-AF65-F5344CB8AC3E}">
        <p14:creationId xmlns:p14="http://schemas.microsoft.com/office/powerpoint/2010/main" xmlns="" val="146711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F2CED2A6-2142-4137-B3AE-DCE67719A5B0}" type="slidenum">
              <a:rPr lang="en-US" altLang="en-US" smtClean="0"/>
              <a:pPr/>
              <a:t>‹#›</a:t>
            </a:fld>
            <a:endParaRPr lang="en-US" altLang="en-US"/>
          </a:p>
        </p:txBody>
      </p:sp>
    </p:spTree>
    <p:extLst>
      <p:ext uri="{BB962C8B-B14F-4D97-AF65-F5344CB8AC3E}">
        <p14:creationId xmlns:p14="http://schemas.microsoft.com/office/powerpoint/2010/main" xmlns="" val="4049053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2E370A4-EB5C-4720-A79F-97DF22790279}" type="slidenum">
              <a:rPr lang="en-US" altLang="en-US" smtClean="0"/>
              <a:pPr/>
              <a:t>‹#›</a:t>
            </a:fld>
            <a:endParaRPr lang="en-US" altLang="en-US"/>
          </a:p>
        </p:txBody>
      </p:sp>
    </p:spTree>
    <p:extLst>
      <p:ext uri="{BB962C8B-B14F-4D97-AF65-F5344CB8AC3E}">
        <p14:creationId xmlns:p14="http://schemas.microsoft.com/office/powerpoint/2010/main" xmlns="" val="2740769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509FD25-02C2-405B-AED7-972D28415F7B}" type="slidenum">
              <a:rPr lang="en-US" altLang="en-US" smtClean="0"/>
              <a:pPr/>
              <a:t>‹#›</a:t>
            </a:fld>
            <a:endParaRPr lang="en-US" altLang="en-US"/>
          </a:p>
        </p:txBody>
      </p:sp>
    </p:spTree>
    <p:extLst>
      <p:ext uri="{BB962C8B-B14F-4D97-AF65-F5344CB8AC3E}">
        <p14:creationId xmlns:p14="http://schemas.microsoft.com/office/powerpoint/2010/main" xmlns="" val="78797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D338A1D-B2A4-4004-8D7E-B09722230907}" type="slidenum">
              <a:rPr lang="en-US" altLang="en-US"/>
              <a:pPr/>
              <a:t>‹#›</a:t>
            </a:fld>
            <a:endParaRPr lang="en-US" altLang="en-US"/>
          </a:p>
        </p:txBody>
      </p:sp>
    </p:spTree>
    <p:extLst>
      <p:ext uri="{BB962C8B-B14F-4D97-AF65-F5344CB8AC3E}">
        <p14:creationId xmlns:p14="http://schemas.microsoft.com/office/powerpoint/2010/main" xmlns="" val="2131225455"/>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0F9C44E-29F2-4FE7-B5E4-1B57A921B718}" type="slidenum">
              <a:rPr lang="en-US" altLang="en-US" smtClean="0"/>
              <a:pPr/>
              <a:t>‹#›</a:t>
            </a:fld>
            <a:endParaRPr lang="en-US" altLang="en-US"/>
          </a:p>
        </p:txBody>
      </p:sp>
    </p:spTree>
    <p:extLst>
      <p:ext uri="{BB962C8B-B14F-4D97-AF65-F5344CB8AC3E}">
        <p14:creationId xmlns:p14="http://schemas.microsoft.com/office/powerpoint/2010/main" xmlns="" val="1798526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CDD10EA-C884-41B1-98FD-56454590FFE5}"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16008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33DB789-42FA-448C-92CE-61389A724A8B}" type="slidenum">
              <a:rPr lang="en-US" altLang="en-US" smtClean="0"/>
              <a:pPr/>
              <a:t>‹#›</a:t>
            </a:fld>
            <a:endParaRPr lang="en-US" altLang="en-US"/>
          </a:p>
        </p:txBody>
      </p:sp>
    </p:spTree>
    <p:extLst>
      <p:ext uri="{BB962C8B-B14F-4D97-AF65-F5344CB8AC3E}">
        <p14:creationId xmlns:p14="http://schemas.microsoft.com/office/powerpoint/2010/main" xmlns="" val="175486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4681062-943B-48D7-AA32-FD629AF19F85}" type="slidenum">
              <a:rPr lang="en-US" altLang="en-US" smtClean="0"/>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04368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80353A3C-6830-4B0D-BB1D-C1F828945EB2}" type="slidenum">
              <a:rPr lang="en-US" altLang="en-US"/>
              <a:pPr/>
              <a:t>‹#›</a:t>
            </a:fld>
            <a:endParaRPr lang="en-US" altLang="en-US"/>
          </a:p>
        </p:txBody>
      </p:sp>
    </p:spTree>
    <p:extLst>
      <p:ext uri="{BB962C8B-B14F-4D97-AF65-F5344CB8AC3E}">
        <p14:creationId xmlns:p14="http://schemas.microsoft.com/office/powerpoint/2010/main" xmlns="" val="2494807203"/>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5357475-6A37-458C-A30D-DEA9B9901034}" type="slidenum">
              <a:rPr lang="en-US" altLang="en-US"/>
              <a:pPr/>
              <a:t>‹#›</a:t>
            </a:fld>
            <a:endParaRPr lang="en-US" altLang="en-US"/>
          </a:p>
        </p:txBody>
      </p:sp>
    </p:spTree>
    <p:extLst>
      <p:ext uri="{BB962C8B-B14F-4D97-AF65-F5344CB8AC3E}">
        <p14:creationId xmlns:p14="http://schemas.microsoft.com/office/powerpoint/2010/main" xmlns="" val="4284320171"/>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FF092D5-72A7-4FCF-931E-1BD2A0F3226F}" type="slidenum">
              <a:rPr lang="en-US" altLang="en-US"/>
              <a:pPr/>
              <a:t>‹#›</a:t>
            </a:fld>
            <a:endParaRPr lang="en-US" altLang="en-US"/>
          </a:p>
        </p:txBody>
      </p:sp>
    </p:spTree>
    <p:extLst>
      <p:ext uri="{BB962C8B-B14F-4D97-AF65-F5344CB8AC3E}">
        <p14:creationId xmlns:p14="http://schemas.microsoft.com/office/powerpoint/2010/main" xmlns="" val="973316501"/>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CCDB9FD4-1974-4C2D-9B4A-D06BA9BBC74B}" type="slidenum">
              <a:rPr lang="en-US" altLang="en-US"/>
              <a:pPr/>
              <a:t>‹#›</a:t>
            </a:fld>
            <a:endParaRPr lang="en-US" altLang="en-US"/>
          </a:p>
        </p:txBody>
      </p:sp>
    </p:spTree>
    <p:extLst>
      <p:ext uri="{BB962C8B-B14F-4D97-AF65-F5344CB8AC3E}">
        <p14:creationId xmlns:p14="http://schemas.microsoft.com/office/powerpoint/2010/main" xmlns="" val="10258188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D41A757-F100-4910-8049-903461DF8EFE}" type="slidenum">
              <a:rPr lang="en-US" altLang="en-US"/>
              <a:pPr/>
              <a:t>‹#›</a:t>
            </a:fld>
            <a:endParaRPr lang="en-US" altLang="en-US"/>
          </a:p>
        </p:txBody>
      </p:sp>
    </p:spTree>
    <p:extLst>
      <p:ext uri="{BB962C8B-B14F-4D97-AF65-F5344CB8AC3E}">
        <p14:creationId xmlns:p14="http://schemas.microsoft.com/office/powerpoint/2010/main" xmlns="" val="348701372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926D163-8D7D-4811-898B-1F4AAC25CBE0}" type="slidenum">
              <a:rPr lang="en-US" altLang="en-US"/>
              <a:pPr/>
              <a:t>‹#›</a:t>
            </a:fld>
            <a:endParaRPr lang="en-US" altLang="en-US"/>
          </a:p>
        </p:txBody>
      </p:sp>
    </p:spTree>
    <p:extLst>
      <p:ext uri="{BB962C8B-B14F-4D97-AF65-F5344CB8AC3E}">
        <p14:creationId xmlns:p14="http://schemas.microsoft.com/office/powerpoint/2010/main" xmlns="" val="36080224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D9CDFF5-8DFC-4AE9-8117-B8DF1783893D}" type="slidenum">
              <a:rPr lang="en-US" altLang="en-US"/>
              <a:pPr/>
              <a:t>‹#›</a:t>
            </a:fld>
            <a:endParaRPr lang="en-US" altLang="en-US"/>
          </a:p>
        </p:txBody>
      </p:sp>
    </p:spTree>
    <p:extLst>
      <p:ext uri="{BB962C8B-B14F-4D97-AF65-F5344CB8AC3E}">
        <p14:creationId xmlns:p14="http://schemas.microsoft.com/office/powerpoint/2010/main" xmlns="" val="403747705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E82B139-A2F5-46C3-9E9D-621E0783C7C5}" type="slidenum">
              <a:rPr lang="en-US" altLang="en-US"/>
              <a:pPr/>
              <a:t>‹#›</a:t>
            </a:fld>
            <a:endParaRPr lang="en-US" altLang="en-US"/>
          </a:p>
        </p:txBody>
      </p:sp>
    </p:spTree>
    <p:extLst>
      <p:ext uri="{BB962C8B-B14F-4D97-AF65-F5344CB8AC3E}">
        <p14:creationId xmlns:p14="http://schemas.microsoft.com/office/powerpoint/2010/main" xmlns="" val="342144390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3E665AB-3832-43FE-BCBE-74C7A3530D76}" type="slidenum">
              <a:rPr lang="en-US" altLang="en-US"/>
              <a:pPr/>
              <a:t>‹#›</a:t>
            </a:fld>
            <a:endParaRPr lang="en-US" altLang="en-US"/>
          </a:p>
        </p:txBody>
      </p:sp>
    </p:spTree>
    <p:extLst>
      <p:ext uri="{BB962C8B-B14F-4D97-AF65-F5344CB8AC3E}">
        <p14:creationId xmlns:p14="http://schemas.microsoft.com/office/powerpoint/2010/main" xmlns="" val="195390252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AF23B14-AD5E-40BE-923E-8AB6F9FB820D}" type="slidenum">
              <a:rPr lang="en-US" altLang="en-US"/>
              <a:pPr/>
              <a:t>‹#›</a:t>
            </a:fld>
            <a:endParaRPr lang="en-US" altLang="en-US"/>
          </a:p>
        </p:txBody>
      </p:sp>
    </p:spTree>
    <p:extLst>
      <p:ext uri="{BB962C8B-B14F-4D97-AF65-F5344CB8AC3E}">
        <p14:creationId xmlns:p14="http://schemas.microsoft.com/office/powerpoint/2010/main" xmlns="" val="361543039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50B6D46-C746-406D-8848-DE908FB31614}" type="slidenum">
              <a:rPr lang="en-US" altLang="en-US"/>
              <a:pPr/>
              <a:t>‹#›</a:t>
            </a:fld>
            <a:endParaRPr lang="en-US" altLang="en-US"/>
          </a:p>
        </p:txBody>
      </p:sp>
    </p:spTree>
    <p:extLst>
      <p:ext uri="{BB962C8B-B14F-4D97-AF65-F5344CB8AC3E}">
        <p14:creationId xmlns:p14="http://schemas.microsoft.com/office/powerpoint/2010/main" xmlns="" val="41186657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03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ltLang="en-US"/>
          </a:p>
        </p:txBody>
      </p:sp>
      <p:sp>
        <p:nvSpPr>
          <p:cNvPr id="1003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ltLang="en-US"/>
          </a:p>
        </p:txBody>
      </p:sp>
      <p:sp>
        <p:nvSpPr>
          <p:cNvPr id="1003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43DBD874-F1F4-45EC-BBDE-D7D934644FC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8" r:id="rId12"/>
  </p:sldLayoutIdLst>
  <p:transition spd="slow"/>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DBD874-F1F4-45EC-BBDE-D7D934644FCA}" type="slidenum">
              <a:rPr lang="en-US" altLang="en-US" smtClean="0"/>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763182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5.xml"/><Relationship Id="rId1" Type="http://schemas.openxmlformats.org/officeDocument/2006/relationships/audio" Target="../media/media1.WAV"/><Relationship Id="rId5" Type="http://schemas.openxmlformats.org/officeDocument/2006/relationships/image" Target="../media/image19.png"/><Relationship Id="rId4" Type="http://schemas.microsoft.com/office/2007/relationships/media" Target="../media/media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mn34mnnDnKU" TargetMode="External"/><Relationship Id="rId2" Type="http://schemas.openxmlformats.org/officeDocument/2006/relationships/hyperlink" Target="https://www.youtube.com/watch?v=okCCGxWs_L8"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9144000" cy="1316037"/>
          </a:xfrm>
        </p:spPr>
        <p:txBody>
          <a:bodyPr/>
          <a:lstStyle/>
          <a:p>
            <a:r>
              <a:rPr lang="en-US" sz="8000" dirty="0" smtClean="0">
                <a:latin typeface="Arial Rounded MT Bold" panose="020F0704030504030204" pitchFamily="34" charset="0"/>
              </a:rPr>
              <a:t>Science starter:</a:t>
            </a:r>
            <a:endParaRPr lang="en-US" sz="8000" dirty="0">
              <a:latin typeface="Arial Rounded MT Bold" panose="020F0704030504030204" pitchFamily="34" charset="0"/>
            </a:endParaRPr>
          </a:p>
        </p:txBody>
      </p:sp>
      <p:sp>
        <p:nvSpPr>
          <p:cNvPr id="3" name="Subtitle 2"/>
          <p:cNvSpPr>
            <a:spLocks noGrp="1"/>
          </p:cNvSpPr>
          <p:nvPr>
            <p:ph type="subTitle" idx="1"/>
          </p:nvPr>
        </p:nvSpPr>
        <p:spPr>
          <a:xfrm>
            <a:off x="685800" y="2667001"/>
            <a:ext cx="7696200" cy="2590800"/>
          </a:xfrm>
        </p:spPr>
        <p:txBody>
          <a:bodyPr/>
          <a:lstStyle/>
          <a:p>
            <a:pPr marL="742950" indent="-742950">
              <a:buAutoNum type="arabicPeriod"/>
            </a:pPr>
            <a:r>
              <a:rPr lang="en-US" sz="4400" dirty="0" smtClean="0">
                <a:latin typeface="Berlin Sans FB" panose="020E0602020502020306" pitchFamily="34" charset="0"/>
              </a:rPr>
              <a:t>Complete Distance- Time </a:t>
            </a:r>
            <a:r>
              <a:rPr lang="en-US" sz="4400" u="sng" dirty="0" smtClean="0">
                <a:latin typeface="Berlin Sans FB" panose="020E0602020502020306" pitchFamily="34" charset="0"/>
              </a:rPr>
              <a:t>Nearpod.com</a:t>
            </a:r>
          </a:p>
          <a:p>
            <a:r>
              <a:rPr lang="en-US" sz="4400" dirty="0" smtClean="0">
                <a:latin typeface="Berlin Sans FB" panose="020E0602020502020306" pitchFamily="34" charset="0"/>
              </a:rPr>
              <a:t>Code: </a:t>
            </a:r>
            <a:r>
              <a:rPr lang="en-US" sz="4400" b="1" dirty="0" smtClean="0">
                <a:latin typeface="Berlin Sans FB" panose="020E0602020502020306" pitchFamily="34" charset="0"/>
              </a:rPr>
              <a:t>WXNGD</a:t>
            </a:r>
          </a:p>
          <a:p>
            <a:r>
              <a:rPr lang="en-US" sz="4400" dirty="0" smtClean="0">
                <a:latin typeface="Berlin Sans FB" panose="020E0602020502020306" pitchFamily="34" charset="0"/>
              </a:rPr>
              <a:t>2. LINCS Vocabulary</a:t>
            </a:r>
          </a:p>
          <a:p>
            <a:endParaRPr lang="en-US" sz="4400" dirty="0">
              <a:latin typeface="Berlin Sans FB" panose="020E0602020502020306" pitchFamily="34" charset="0"/>
            </a:endParaRPr>
          </a:p>
        </p:txBody>
      </p:sp>
    </p:spTree>
    <p:extLst>
      <p:ext uri="{BB962C8B-B14F-4D97-AF65-F5344CB8AC3E}">
        <p14:creationId xmlns:p14="http://schemas.microsoft.com/office/powerpoint/2010/main" xmlns="" val="428696065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0" name="Rectangle 8"/>
          <p:cNvSpPr>
            <a:spLocks noGrp="1" noChangeArrowheads="1"/>
          </p:cNvSpPr>
          <p:nvPr>
            <p:ph type="title"/>
          </p:nvPr>
        </p:nvSpPr>
        <p:spPr/>
        <p:txBody>
          <a:bodyPr/>
          <a:lstStyle/>
          <a:p>
            <a:r>
              <a:rPr lang="en-US" altLang="en-US" dirty="0" smtClean="0"/>
              <a:t>Example of Friction</a:t>
            </a:r>
            <a:endParaRPr lang="en-US" altLang="en-US" dirty="0"/>
          </a:p>
        </p:txBody>
      </p:sp>
      <p:sp>
        <p:nvSpPr>
          <p:cNvPr id="74754" name="Rectangle 2"/>
          <p:cNvSpPr>
            <a:spLocks noGrp="1" noChangeArrowheads="1"/>
          </p:cNvSpPr>
          <p:nvPr>
            <p:ph type="body" sz="half" idx="1"/>
          </p:nvPr>
        </p:nvSpPr>
        <p:spPr>
          <a:xfrm>
            <a:off x="457200" y="1600200"/>
            <a:ext cx="4953000" cy="4530725"/>
          </a:xfrm>
        </p:spPr>
        <p:txBody>
          <a:bodyPr>
            <a:noAutofit/>
          </a:bodyPr>
          <a:lstStyle/>
          <a:p>
            <a:pPr>
              <a:lnSpc>
                <a:spcPct val="90000"/>
              </a:lnSpc>
              <a:buFont typeface="Wingdings" panose="05000000000000000000" pitchFamily="2" charset="2"/>
              <a:buNone/>
            </a:pPr>
            <a:r>
              <a:rPr lang="en-US" altLang="en-US" sz="3600" dirty="0">
                <a:latin typeface="Georgia" panose="02040502050405020303" pitchFamily="18" charset="0"/>
              </a:rPr>
              <a:t>		</a:t>
            </a:r>
            <a:r>
              <a:rPr lang="en-US" altLang="en-US" sz="3600" dirty="0" smtClean="0">
                <a:latin typeface="Georgia" panose="02040502050405020303" pitchFamily="18" charset="0"/>
              </a:rPr>
              <a:t>If you were to slide </a:t>
            </a:r>
            <a:r>
              <a:rPr lang="en-US" altLang="en-US" sz="3600" dirty="0">
                <a:latin typeface="Georgia" panose="02040502050405020303" pitchFamily="18" charset="0"/>
              </a:rPr>
              <a:t>a book across a table and watch it slide to a rest position. The book comes to a rest because </a:t>
            </a:r>
            <a:r>
              <a:rPr lang="en-US" altLang="en-US" sz="3600" dirty="0" smtClean="0">
                <a:latin typeface="Georgia" panose="02040502050405020303" pitchFamily="18" charset="0"/>
              </a:rPr>
              <a:t>of </a:t>
            </a:r>
            <a:r>
              <a:rPr lang="en-US" altLang="en-US" sz="3600" dirty="0">
                <a:latin typeface="Georgia" panose="02040502050405020303" pitchFamily="18" charset="0"/>
              </a:rPr>
              <a:t>a force - that force </a:t>
            </a:r>
            <a:r>
              <a:rPr lang="en-US" altLang="en-US" sz="3600" dirty="0" smtClean="0">
                <a:latin typeface="Georgia" panose="02040502050405020303" pitchFamily="18" charset="0"/>
              </a:rPr>
              <a:t>is the </a:t>
            </a:r>
            <a:r>
              <a:rPr lang="en-US" altLang="en-US" sz="3600" dirty="0">
                <a:latin typeface="Georgia" panose="02040502050405020303" pitchFamily="18" charset="0"/>
              </a:rPr>
              <a:t>force of </a:t>
            </a:r>
            <a:r>
              <a:rPr lang="en-US" altLang="en-US" sz="3600" i="1" dirty="0">
                <a:latin typeface="Georgia" panose="02040502050405020303" pitchFamily="18" charset="0"/>
              </a:rPr>
              <a:t>friction</a:t>
            </a:r>
            <a:r>
              <a:rPr lang="en-US" altLang="en-US" sz="3600" dirty="0">
                <a:latin typeface="Georgia" panose="02040502050405020303" pitchFamily="18" charset="0"/>
              </a:rPr>
              <a:t> - which brings the book to a </a:t>
            </a:r>
            <a:r>
              <a:rPr lang="en-US" altLang="en-US" sz="3600" i="1" dirty="0">
                <a:latin typeface="Georgia" panose="02040502050405020303" pitchFamily="18" charset="0"/>
              </a:rPr>
              <a:t>rest</a:t>
            </a:r>
            <a:r>
              <a:rPr lang="en-US" altLang="en-US" sz="3600" dirty="0">
                <a:latin typeface="Georgia" panose="02040502050405020303" pitchFamily="18" charset="0"/>
              </a:rPr>
              <a:t> position.</a:t>
            </a:r>
            <a:r>
              <a:rPr lang="en-US" altLang="en-US" sz="3600" dirty="0"/>
              <a:t> </a:t>
            </a:r>
          </a:p>
        </p:txBody>
      </p:sp>
      <p:graphicFrame>
        <p:nvGraphicFramePr>
          <p:cNvPr id="74765" name="Object 13"/>
          <p:cNvGraphicFramePr>
            <a:graphicFrameLocks noGrp="1" noChangeAspect="1"/>
          </p:cNvGraphicFramePr>
          <p:nvPr>
            <p:ph sz="quarter" idx="2"/>
          </p:nvPr>
        </p:nvGraphicFramePr>
        <p:xfrm>
          <a:off x="4495800" y="1219200"/>
          <a:ext cx="4032250" cy="2197100"/>
        </p:xfrm>
        <a:graphic>
          <a:graphicData uri="http://schemas.openxmlformats.org/presentationml/2006/ole">
            <p:oleObj spid="_x0000_s74773" name="Chart" r:id="rId3" imgW="4038509" imgH="2200480" progId="MSGraph.Chart.8">
              <p:embed followColorScheme="full"/>
            </p:oleObj>
          </a:graphicData>
        </a:graphic>
      </p:graphicFrame>
      <p:pic>
        <p:nvPicPr>
          <p:cNvPr id="74763" name="Picture 11" descr="j0290053"/>
          <p:cNvPicPr>
            <a:picLocks noGrp="1" noChangeAspect="1" noChangeArrowheads="1"/>
          </p:cNvPicPr>
          <p:nvPr>
            <p:ph sz="quarter" idx="3"/>
          </p:nvPr>
        </p:nvPicPr>
        <p:blipFill>
          <a:blip r:embed="rId4" cstate="print">
            <a:extLst>
              <a:ext uri="{28A0092B-C50C-407E-A947-70E740481C1C}">
                <a14:useLocalDpi xmlns:a14="http://schemas.microsoft.com/office/drawing/2010/main" xmlns="" val="0"/>
              </a:ext>
            </a:extLst>
          </a:blip>
          <a:srcRect/>
          <a:stretch>
            <a:fillRect/>
          </a:stretch>
        </p:blipFill>
        <p:spPr>
          <a:xfrm>
            <a:off x="5410200" y="2438400"/>
            <a:ext cx="3200400" cy="2376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idx="1"/>
          </p:nvPr>
        </p:nvSpPr>
        <p:spPr/>
        <p:txBody>
          <a:bodyPr>
            <a:normAutofit/>
          </a:bodyPr>
          <a:lstStyle/>
          <a:p>
            <a:r>
              <a:rPr lang="en-US" altLang="en-US" sz="4000" dirty="0"/>
              <a:t>In the absence of a force of friction, the book would continue in motion with the same speed and direction - forever! (Or at least to the end of the table top.) </a:t>
            </a:r>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Newtons’s 1</a:t>
            </a:r>
            <a:r>
              <a:rPr lang="en-US" altLang="en-US" baseline="30000"/>
              <a:t>st</a:t>
            </a:r>
            <a:r>
              <a:rPr lang="en-US" altLang="en-US"/>
              <a:t> Law and You</a:t>
            </a:r>
          </a:p>
        </p:txBody>
      </p:sp>
      <p:pic>
        <p:nvPicPr>
          <p:cNvPr id="28675" name="Picture 3" descr="cci"/>
          <p:cNvPicPr>
            <a:picLocks noGrp="1" noChangeAspect="1" noChangeArrowheads="1" noCro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295400" y="1524000"/>
            <a:ext cx="6505575" cy="2098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8676" name="Text Box 4"/>
          <p:cNvSpPr txBox="1">
            <a:spLocks noChangeArrowheads="1"/>
          </p:cNvSpPr>
          <p:nvPr/>
        </p:nvSpPr>
        <p:spPr bwMode="auto">
          <a:xfrm>
            <a:off x="1295400" y="4114800"/>
            <a:ext cx="655320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effectLst>
                  <a:outerShdw blurRad="38100" dist="38100" dir="2700000" algn="tl">
                    <a:srgbClr val="000000"/>
                  </a:outerShdw>
                </a:effectLst>
                <a:latin typeface="Garamond" panose="02020404030301010803" pitchFamily="18" charset="0"/>
              </a:rPr>
              <a:t>Don’t let this be you. Wear seat belts.</a:t>
            </a:r>
          </a:p>
          <a:p>
            <a:pPr>
              <a:spcBef>
                <a:spcPct val="50000"/>
              </a:spcBef>
            </a:pPr>
            <a:r>
              <a:rPr lang="en-US" altLang="en-US" sz="2000" b="1" dirty="0">
                <a:effectLst>
                  <a:outerShdw blurRad="38100" dist="38100" dir="2700000" algn="tl">
                    <a:srgbClr val="000000"/>
                  </a:outerShdw>
                </a:effectLst>
                <a:latin typeface="Garamond" panose="02020404030301010803" pitchFamily="18" charset="0"/>
              </a:rPr>
              <a:t>Because of inertia, objects (including you) resist changes in their motion. When the car going 80 </a:t>
            </a:r>
            <a:r>
              <a:rPr lang="en-US" altLang="en-US" sz="2000" b="1" dirty="0" smtClean="0">
                <a:effectLst>
                  <a:outerShdw blurRad="38100" dist="38100" dir="2700000" algn="tl">
                    <a:srgbClr val="000000"/>
                  </a:outerShdw>
                </a:effectLst>
                <a:latin typeface="Garamond" panose="02020404030301010803" pitchFamily="18" charset="0"/>
              </a:rPr>
              <a:t>km/hour </a:t>
            </a:r>
            <a:r>
              <a:rPr lang="en-US" altLang="en-US" sz="2000" b="1" dirty="0">
                <a:effectLst>
                  <a:outerShdw blurRad="38100" dist="38100" dir="2700000" algn="tl">
                    <a:srgbClr val="000000"/>
                  </a:outerShdw>
                </a:effectLst>
                <a:latin typeface="Garamond" panose="02020404030301010803" pitchFamily="18" charset="0"/>
              </a:rPr>
              <a:t>is stopped by the brick wall, your body keeps moving at 80 </a:t>
            </a:r>
            <a:r>
              <a:rPr lang="en-US" altLang="en-US" sz="2000" b="1" dirty="0" smtClean="0">
                <a:effectLst>
                  <a:outerShdw blurRad="38100" dist="38100" dir="2700000" algn="tl">
                    <a:srgbClr val="000000"/>
                  </a:outerShdw>
                </a:effectLst>
                <a:latin typeface="Garamond" panose="02020404030301010803" pitchFamily="18" charset="0"/>
              </a:rPr>
              <a:t>km/hour</a:t>
            </a:r>
            <a:r>
              <a:rPr lang="en-US" altLang="en-US" sz="2000" b="1" dirty="0">
                <a:effectLst>
                  <a:outerShdw blurRad="38100" dist="38100" dir="2700000" algn="tl">
                    <a:srgbClr val="000000"/>
                  </a:outerShdw>
                </a:effectLst>
                <a:latin typeface="Garamond" panose="02020404030301010803" pitchFamily="18" charset="0"/>
              </a:rPr>
              <a:t>.</a:t>
            </a:r>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2</a:t>
            </a:r>
            <a:r>
              <a:rPr lang="en-US" altLang="en-US" baseline="30000"/>
              <a:t>nd</a:t>
            </a:r>
            <a:r>
              <a:rPr lang="en-US" altLang="en-US"/>
              <a:t> Law</a:t>
            </a:r>
          </a:p>
        </p:txBody>
      </p:sp>
      <p:pic>
        <p:nvPicPr>
          <p:cNvPr id="30724" name="Picture 4" descr="tennis ball"/>
          <p:cNvPicPr>
            <a:picLocks noGrp="1" noChangeAspect="1" noChangeArrowheads="1" noCrop="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508250" y="4006850"/>
            <a:ext cx="3810000" cy="5810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0723" name="WordArt 3"/>
          <p:cNvSpPr>
            <a:spLocks noChangeArrowheads="1" noChangeShapeType="1" noTextEdit="1"/>
          </p:cNvSpPr>
          <p:nvPr/>
        </p:nvSpPr>
        <p:spPr bwMode="auto">
          <a:xfrm>
            <a:off x="1219200" y="2438400"/>
            <a:ext cx="6705600" cy="20574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54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rPr>
              <a:t>F = m x a</a:t>
            </a:r>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solidFill>
                  <a:srgbClr val="FF0000"/>
                </a:solidFill>
              </a:rPr>
              <a:t>2</a:t>
            </a:r>
            <a:r>
              <a:rPr lang="en-US" altLang="en-US" baseline="30000" dirty="0">
                <a:solidFill>
                  <a:srgbClr val="FF0000"/>
                </a:solidFill>
              </a:rPr>
              <a:t>nd</a:t>
            </a:r>
            <a:r>
              <a:rPr lang="en-US" altLang="en-US" dirty="0">
                <a:solidFill>
                  <a:srgbClr val="FF0000"/>
                </a:solidFill>
              </a:rPr>
              <a:t> Law</a:t>
            </a:r>
          </a:p>
        </p:txBody>
      </p:sp>
      <p:sp>
        <p:nvSpPr>
          <p:cNvPr id="32771" name="Rectangle 3"/>
          <p:cNvSpPr>
            <a:spLocks noGrp="1" noChangeArrowheads="1"/>
          </p:cNvSpPr>
          <p:nvPr>
            <p:ph idx="1"/>
          </p:nvPr>
        </p:nvSpPr>
        <p:spPr/>
        <p:txBody>
          <a:bodyPr>
            <a:normAutofit/>
          </a:bodyPr>
          <a:lstStyle/>
          <a:p>
            <a:pPr>
              <a:buFont typeface="Wingdings" panose="05000000000000000000" pitchFamily="2" charset="2"/>
              <a:buNone/>
            </a:pPr>
            <a:r>
              <a:rPr lang="en-US" altLang="en-US" sz="4800" i="1" u="sng" dirty="0" smtClean="0">
                <a:solidFill>
                  <a:srgbClr val="FF0000"/>
                </a:solidFill>
              </a:rPr>
              <a:t>The force </a:t>
            </a:r>
            <a:r>
              <a:rPr lang="en-US" altLang="en-US" sz="4800" i="1" u="sng" dirty="0">
                <a:solidFill>
                  <a:srgbClr val="FF0000"/>
                </a:solidFill>
              </a:rPr>
              <a:t>of an object is equal to </a:t>
            </a:r>
            <a:r>
              <a:rPr lang="en-US" altLang="en-US" sz="4800" i="1" u="sng" dirty="0" smtClean="0">
                <a:solidFill>
                  <a:srgbClr val="FF0000"/>
                </a:solidFill>
              </a:rPr>
              <a:t>its </a:t>
            </a:r>
            <a:r>
              <a:rPr lang="en-US" altLang="en-US" sz="4800" i="1" u="sng" dirty="0">
                <a:solidFill>
                  <a:srgbClr val="FF0000"/>
                </a:solidFill>
              </a:rPr>
              <a:t>mass </a:t>
            </a:r>
            <a:r>
              <a:rPr lang="en-US" altLang="en-US" sz="4800" i="1" u="sng" dirty="0" smtClean="0">
                <a:solidFill>
                  <a:srgbClr val="FF0000"/>
                </a:solidFill>
              </a:rPr>
              <a:t>times its acceleration</a:t>
            </a:r>
            <a:r>
              <a:rPr lang="en-US" altLang="en-US" sz="4800" i="1" u="sng" dirty="0"/>
              <a:t>, or </a:t>
            </a:r>
            <a:endParaRPr lang="en-US" altLang="en-US" sz="4800" i="1" u="sng" dirty="0" smtClean="0"/>
          </a:p>
          <a:p>
            <a:pPr>
              <a:buFont typeface="Wingdings" panose="05000000000000000000" pitchFamily="2" charset="2"/>
              <a:buNone/>
            </a:pPr>
            <a:r>
              <a:rPr lang="en-US" altLang="en-US" sz="4800" i="1" u="sng" dirty="0" smtClean="0">
                <a:solidFill>
                  <a:srgbClr val="FF0000"/>
                </a:solidFill>
              </a:rPr>
              <a:t>Force=mass x acceleration.</a:t>
            </a:r>
          </a:p>
          <a:p>
            <a:pPr>
              <a:buFont typeface="Wingdings" panose="05000000000000000000" pitchFamily="2" charset="2"/>
              <a:buNone/>
            </a:pPr>
            <a:r>
              <a:rPr lang="en-US" altLang="en-US" sz="4800" i="1" dirty="0" smtClean="0"/>
              <a:t>F= m x a</a:t>
            </a:r>
            <a:endParaRPr lang="en-US" altLang="en-US" sz="4800" i="1" dirty="0"/>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t>2</a:t>
            </a:r>
            <a:r>
              <a:rPr lang="en-US" altLang="en-US" baseline="30000"/>
              <a:t>nd</a:t>
            </a:r>
            <a:r>
              <a:rPr lang="en-US" altLang="en-US"/>
              <a:t> Law</a:t>
            </a:r>
          </a:p>
        </p:txBody>
      </p:sp>
      <p:sp>
        <p:nvSpPr>
          <p:cNvPr id="86019" name="Rectangle 3"/>
          <p:cNvSpPr>
            <a:spLocks noGrp="1" noChangeArrowheads="1"/>
          </p:cNvSpPr>
          <p:nvPr>
            <p:ph idx="1"/>
          </p:nvPr>
        </p:nvSpPr>
        <p:spPr/>
        <p:txBody>
          <a:bodyPr/>
          <a:lstStyle/>
          <a:p>
            <a:pPr algn="ctr"/>
            <a:r>
              <a:rPr lang="en-US" altLang="en-US" sz="4400" u="sng" dirty="0" smtClean="0">
                <a:solidFill>
                  <a:srgbClr val="FF0000"/>
                </a:solidFill>
              </a:rPr>
              <a:t>The unit of Force is </a:t>
            </a:r>
            <a:r>
              <a:rPr lang="en-US" altLang="en-US" sz="4400" u="sng" dirty="0" err="1" smtClean="0">
                <a:solidFill>
                  <a:srgbClr val="FF0000"/>
                </a:solidFill>
              </a:rPr>
              <a:t>Newtons</a:t>
            </a:r>
            <a:r>
              <a:rPr lang="en-US" altLang="en-US" sz="4400" u="sng" dirty="0" smtClean="0">
                <a:solidFill>
                  <a:srgbClr val="FF0000"/>
                </a:solidFill>
              </a:rPr>
              <a:t> or N.</a:t>
            </a:r>
            <a:endParaRPr lang="en-US" altLang="en-US" sz="4400" u="sng" dirty="0">
              <a:solidFill>
                <a:srgbClr val="FF0000"/>
              </a:solidFill>
            </a:endParaRPr>
          </a:p>
          <a:p>
            <a:pPr algn="ctr"/>
            <a:r>
              <a:rPr lang="en-US" altLang="en-US" sz="3200" dirty="0"/>
              <a:t>One newton is equal to the force required to accelerate one kilogram of mass at one meter/second/second.</a:t>
            </a:r>
          </a:p>
        </p:txBody>
      </p:sp>
    </p:spTree>
  </p:cSld>
  <p:clrMapOvr>
    <a:masterClrMapping/>
  </p:clrMapOvr>
  <p:transition spd="slow">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2</a:t>
            </a:r>
            <a:r>
              <a:rPr lang="en-US" altLang="en-US" baseline="30000"/>
              <a:t>nd</a:t>
            </a:r>
            <a:r>
              <a:rPr lang="en-US" altLang="en-US"/>
              <a:t> Law (F = m x a)</a:t>
            </a:r>
          </a:p>
        </p:txBody>
      </p:sp>
      <p:sp>
        <p:nvSpPr>
          <p:cNvPr id="33795" name="Rectangle 3"/>
          <p:cNvSpPr>
            <a:spLocks noGrp="1" noChangeArrowheads="1"/>
          </p:cNvSpPr>
          <p:nvPr>
            <p:ph idx="1"/>
          </p:nvPr>
        </p:nvSpPr>
        <p:spPr/>
        <p:txBody>
          <a:bodyPr/>
          <a:lstStyle/>
          <a:p>
            <a:pPr>
              <a:lnSpc>
                <a:spcPct val="90000"/>
              </a:lnSpc>
            </a:pPr>
            <a:r>
              <a:rPr lang="en-US" altLang="en-US">
                <a:solidFill>
                  <a:srgbClr val="FF0000"/>
                </a:solidFill>
                <a:effectLst/>
              </a:rPr>
              <a:t>How much force is needed to accelerate a 1400 kilogram car 2 meters per second/per second?</a:t>
            </a:r>
          </a:p>
          <a:p>
            <a:pPr>
              <a:lnSpc>
                <a:spcPct val="90000"/>
              </a:lnSpc>
            </a:pPr>
            <a:r>
              <a:rPr lang="en-US" altLang="en-US"/>
              <a:t>Write the formula</a:t>
            </a:r>
          </a:p>
          <a:p>
            <a:pPr>
              <a:lnSpc>
                <a:spcPct val="90000"/>
              </a:lnSpc>
            </a:pPr>
            <a:r>
              <a:rPr lang="en-US" altLang="en-US">
                <a:solidFill>
                  <a:srgbClr val="FF0000"/>
                </a:solidFill>
                <a:effectLst/>
              </a:rPr>
              <a:t>F = m x a</a:t>
            </a:r>
          </a:p>
          <a:p>
            <a:pPr>
              <a:lnSpc>
                <a:spcPct val="90000"/>
              </a:lnSpc>
            </a:pPr>
            <a:r>
              <a:rPr lang="en-US" altLang="en-US"/>
              <a:t>Fill in given numbers and units</a:t>
            </a:r>
          </a:p>
          <a:p>
            <a:pPr>
              <a:lnSpc>
                <a:spcPct val="90000"/>
              </a:lnSpc>
            </a:pPr>
            <a:r>
              <a:rPr lang="en-US" altLang="en-US">
                <a:solidFill>
                  <a:srgbClr val="FF0000"/>
                </a:solidFill>
                <a:effectLst/>
              </a:rPr>
              <a:t>F = 1400 kg x 2 meters per second/second</a:t>
            </a:r>
          </a:p>
          <a:p>
            <a:pPr>
              <a:lnSpc>
                <a:spcPct val="90000"/>
              </a:lnSpc>
            </a:pPr>
            <a:r>
              <a:rPr lang="en-US" altLang="en-US"/>
              <a:t>Solve for the unknown</a:t>
            </a:r>
          </a:p>
          <a:p>
            <a:pPr>
              <a:lnSpc>
                <a:spcPct val="90000"/>
              </a:lnSpc>
            </a:pPr>
            <a:r>
              <a:rPr lang="en-US" altLang="en-US">
                <a:solidFill>
                  <a:srgbClr val="FF0000"/>
                </a:solidFill>
                <a:effectLst/>
              </a:rPr>
              <a:t>2800 kg-meters/second/second or</a:t>
            </a:r>
            <a:r>
              <a:rPr lang="en-US" altLang="en-US" sz="2800">
                <a:solidFill>
                  <a:srgbClr val="FF0000"/>
                </a:solidFill>
                <a:effectLst/>
              </a:rPr>
              <a:t> </a:t>
            </a:r>
            <a:r>
              <a:rPr lang="en-US" altLang="en-US" sz="4400" b="1">
                <a:solidFill>
                  <a:srgbClr val="FF0000"/>
                </a:solidFill>
                <a:effectLst/>
              </a:rPr>
              <a:t>2800 N</a:t>
            </a:r>
            <a:endParaRPr lang="en-US" altLang="en-US" sz="4000" b="1">
              <a:solidFill>
                <a:srgbClr val="FF0000"/>
              </a:solidFill>
              <a:effectLst/>
            </a:endParaRPr>
          </a:p>
          <a:p>
            <a:pPr>
              <a:lnSpc>
                <a:spcPct val="90000"/>
              </a:lnSpc>
              <a:buFont typeface="Wingdings" panose="05000000000000000000" pitchFamily="2" charset="2"/>
              <a:buNone/>
            </a:pPr>
            <a:endParaRPr lang="en-US" altLang="en-US" sz="4000" b="1">
              <a:solidFill>
                <a:srgbClr val="FF0000"/>
              </a:solidFill>
              <a:effectLst/>
            </a:endParaRPr>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p:txBody>
          <a:bodyPr/>
          <a:lstStyle/>
          <a:p>
            <a:endParaRPr lang="en-US" altLang="en-US"/>
          </a:p>
        </p:txBody>
      </p:sp>
      <p:pic>
        <p:nvPicPr>
          <p:cNvPr id="91142" name="Picture 6" descr="table"/>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0" y="609600"/>
            <a:ext cx="9144000" cy="5862638"/>
          </a:xfrm>
          <a:solidFill>
            <a:schemeClr val="accent1"/>
          </a:solidFill>
          <a:ln/>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91143" name="Text Box 7"/>
          <p:cNvSpPr txBox="1">
            <a:spLocks noChangeArrowheads="1"/>
          </p:cNvSpPr>
          <p:nvPr/>
        </p:nvSpPr>
        <p:spPr bwMode="auto">
          <a:xfrm>
            <a:off x="381000" y="5791200"/>
            <a:ext cx="8458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t>If mass remains constant, doubling the acceleration, doubles the force. If force remains constant, doubling the mass, halves the acceleration.</a:t>
            </a:r>
          </a:p>
        </p:txBody>
      </p:sp>
    </p:spTree>
  </p:cSld>
  <p:clrMapOvr>
    <a:masterClrMapping/>
  </p:clrMapOvr>
  <p:transition spd="slow">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AF862"/>
        </a:solidFill>
        <a:effectLst/>
      </p:bgPr>
    </p:bg>
    <p:spTree>
      <p:nvGrpSpPr>
        <p:cNvPr id="1" name=""/>
        <p:cNvGrpSpPr/>
        <p:nvPr/>
      </p:nvGrpSpPr>
      <p:grpSpPr>
        <a:xfrm>
          <a:off x="0" y="0"/>
          <a:ext cx="0" cy="0"/>
          <a:chOff x="0" y="0"/>
          <a:chExt cx="0" cy="0"/>
        </a:xfrm>
      </p:grpSpPr>
      <p:sp>
        <p:nvSpPr>
          <p:cNvPr id="106500" name="Rectangle 4"/>
          <p:cNvSpPr>
            <a:spLocks noGrp="1" noChangeArrowheads="1"/>
          </p:cNvSpPr>
          <p:nvPr>
            <p:ph type="title"/>
          </p:nvPr>
        </p:nvSpPr>
        <p:spPr>
          <a:xfrm>
            <a:off x="457200" y="0"/>
            <a:ext cx="8229600" cy="1143000"/>
          </a:xfrm>
        </p:spPr>
        <p:txBody>
          <a:bodyPr/>
          <a:lstStyle/>
          <a:p>
            <a:pPr algn="l"/>
            <a:r>
              <a:rPr lang="en-US" altLang="en-US" sz="2400" b="1" i="1" dirty="0">
                <a:solidFill>
                  <a:schemeClr val="tx1"/>
                </a:solidFill>
                <a:latin typeface="Georgia" panose="02040502050405020303" pitchFamily="18" charset="0"/>
              </a:rPr>
              <a:t>Newton’s 2</a:t>
            </a:r>
            <a:r>
              <a:rPr lang="en-US" altLang="en-US" sz="2400" b="1" i="1" baseline="30000" dirty="0">
                <a:solidFill>
                  <a:schemeClr val="tx1"/>
                </a:solidFill>
                <a:latin typeface="Georgia" panose="02040502050405020303" pitchFamily="18" charset="0"/>
              </a:rPr>
              <a:t>nd</a:t>
            </a:r>
            <a:r>
              <a:rPr lang="en-US" altLang="en-US" sz="2400" b="1" i="1" dirty="0">
                <a:solidFill>
                  <a:schemeClr val="tx1"/>
                </a:solidFill>
                <a:latin typeface="Georgia" panose="02040502050405020303" pitchFamily="18" charset="0"/>
              </a:rPr>
              <a:t> Law</a:t>
            </a:r>
            <a:r>
              <a:rPr lang="en-US" altLang="en-US" sz="4000" b="1" i="1" dirty="0">
                <a:solidFill>
                  <a:schemeClr val="tx1"/>
                </a:solidFill>
                <a:latin typeface="Georgia" panose="02040502050405020303" pitchFamily="18" charset="0"/>
              </a:rPr>
              <a:t> </a:t>
            </a:r>
            <a:r>
              <a:rPr lang="en-US" altLang="en-US" sz="2400" b="1" i="1" dirty="0">
                <a:solidFill>
                  <a:schemeClr val="tx1"/>
                </a:solidFill>
                <a:latin typeface="Georgia" panose="02040502050405020303" pitchFamily="18" charset="0"/>
              </a:rPr>
              <a:t>proves that different masses accelerate to the earth at the same rate, but with different forces.</a:t>
            </a:r>
          </a:p>
        </p:txBody>
      </p:sp>
      <p:sp>
        <p:nvSpPr>
          <p:cNvPr id="106501" name="Rectangle 5"/>
          <p:cNvSpPr>
            <a:spLocks noGrp="1" noChangeArrowheads="1"/>
          </p:cNvSpPr>
          <p:nvPr>
            <p:ph type="body" sz="half" idx="1"/>
          </p:nvPr>
        </p:nvSpPr>
        <p:spPr>
          <a:xfrm>
            <a:off x="457200" y="1447800"/>
            <a:ext cx="4038600" cy="4525963"/>
          </a:xfrm>
        </p:spPr>
        <p:txBody>
          <a:bodyPr/>
          <a:lstStyle/>
          <a:p>
            <a:r>
              <a:rPr lang="en-US" altLang="en-US" sz="2800">
                <a:latin typeface="Georgia" panose="02040502050405020303" pitchFamily="18" charset="0"/>
              </a:rPr>
              <a:t>We know that objects with different masses accelerate to the ground at the same rate.</a:t>
            </a:r>
          </a:p>
          <a:p>
            <a:r>
              <a:rPr lang="en-US" altLang="en-US" sz="2800">
                <a:latin typeface="Georgia" panose="02040502050405020303" pitchFamily="18" charset="0"/>
              </a:rPr>
              <a:t>However, because of the 2</a:t>
            </a:r>
            <a:r>
              <a:rPr lang="en-US" altLang="en-US" sz="2800" baseline="30000">
                <a:latin typeface="Georgia" panose="02040502050405020303" pitchFamily="18" charset="0"/>
              </a:rPr>
              <a:t>nd</a:t>
            </a:r>
            <a:r>
              <a:rPr lang="en-US" altLang="en-US" sz="2800">
                <a:latin typeface="Georgia" panose="02040502050405020303" pitchFamily="18" charset="0"/>
              </a:rPr>
              <a:t> Law we know that they don’t hit the ground with the same force.</a:t>
            </a:r>
          </a:p>
        </p:txBody>
      </p:sp>
      <p:pic>
        <p:nvPicPr>
          <p:cNvPr id="106503" name="Picture 7" descr="Picture1"/>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4648200" y="1447800"/>
            <a:ext cx="4038600" cy="39497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06505" name="Text Box 9"/>
          <p:cNvSpPr txBox="1">
            <a:spLocks noChangeArrowheads="1"/>
          </p:cNvSpPr>
          <p:nvPr/>
        </p:nvSpPr>
        <p:spPr bwMode="auto">
          <a:xfrm>
            <a:off x="2286000" y="5715000"/>
            <a:ext cx="30480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rgbClr val="FF0000"/>
                </a:solidFill>
                <a:effectLst>
                  <a:outerShdw blurRad="38100" dist="38100" dir="2700000" algn="tl">
                    <a:srgbClr val="000000"/>
                  </a:outerShdw>
                </a:effectLst>
              </a:rPr>
              <a:t>F = ma</a:t>
            </a:r>
          </a:p>
          <a:p>
            <a:pPr algn="ctr">
              <a:spcBef>
                <a:spcPct val="50000"/>
              </a:spcBef>
            </a:pPr>
            <a:r>
              <a:rPr lang="en-US" altLang="en-US" sz="2000" b="1">
                <a:solidFill>
                  <a:srgbClr val="FF0000"/>
                </a:solidFill>
                <a:effectLst>
                  <a:outerShdw blurRad="38100" dist="38100" dir="2700000" algn="tl">
                    <a:srgbClr val="000000"/>
                  </a:outerShdw>
                </a:effectLst>
              </a:rPr>
              <a:t>98 N = 10 kg x 9.8 m/s/s</a:t>
            </a:r>
          </a:p>
        </p:txBody>
      </p:sp>
      <p:sp>
        <p:nvSpPr>
          <p:cNvPr id="106506" name="Text Box 10"/>
          <p:cNvSpPr txBox="1">
            <a:spLocks noChangeArrowheads="1"/>
          </p:cNvSpPr>
          <p:nvPr/>
        </p:nvSpPr>
        <p:spPr bwMode="auto">
          <a:xfrm>
            <a:off x="6019800" y="5715000"/>
            <a:ext cx="26670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rgbClr val="FF0000"/>
                </a:solidFill>
                <a:effectLst>
                  <a:outerShdw blurRad="38100" dist="38100" dir="2700000" algn="tl">
                    <a:srgbClr val="000000"/>
                  </a:outerShdw>
                </a:effectLst>
              </a:rPr>
              <a:t>F = ma</a:t>
            </a:r>
          </a:p>
          <a:p>
            <a:pPr algn="ctr">
              <a:spcBef>
                <a:spcPct val="50000"/>
              </a:spcBef>
            </a:pPr>
            <a:r>
              <a:rPr lang="en-US" altLang="en-US" sz="2000" b="1">
                <a:solidFill>
                  <a:srgbClr val="FF0000"/>
                </a:solidFill>
                <a:effectLst>
                  <a:outerShdw blurRad="38100" dist="38100" dir="2700000" algn="tl">
                    <a:srgbClr val="000000"/>
                  </a:outerShdw>
                </a:effectLst>
              </a:rPr>
              <a:t>9.8 N = 1 kg x 9.8 m/s/s</a:t>
            </a:r>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p:txBody>
          <a:bodyPr/>
          <a:lstStyle/>
          <a:p>
            <a:endParaRPr lang="en-US" altLang="en-US"/>
          </a:p>
        </p:txBody>
      </p:sp>
      <p:pic>
        <p:nvPicPr>
          <p:cNvPr id="118788" name="Picture 4" descr="newtonapple"/>
          <p:cNvPicPr>
            <a:picLocks noGrp="1" noChangeAspect="1" noChangeArrowheads="1" noCro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286000" y="1066800"/>
            <a:ext cx="4041775" cy="50530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4419600"/>
            <a:ext cx="6400800" cy="1752600"/>
          </a:xfrm>
        </p:spPr>
        <p:txBody>
          <a:bodyPr/>
          <a:lstStyle/>
          <a:p>
            <a:r>
              <a:rPr lang="en-US" altLang="en-US" sz="2800" b="1" dirty="0">
                <a:latin typeface="Georgia" panose="02040502050405020303" pitchFamily="18" charset="0"/>
              </a:rPr>
              <a:t>I.</a:t>
            </a:r>
            <a:r>
              <a:rPr lang="en-US" altLang="en-US" sz="2800" dirty="0">
                <a:latin typeface="Georgia" panose="02040502050405020303" pitchFamily="18" charset="0"/>
              </a:rPr>
              <a:t> Law of Inertia</a:t>
            </a:r>
          </a:p>
          <a:p>
            <a:r>
              <a:rPr lang="en-US" altLang="en-US" sz="2800" b="1" dirty="0">
                <a:latin typeface="Georgia" panose="02040502050405020303" pitchFamily="18" charset="0"/>
              </a:rPr>
              <a:t>II.</a:t>
            </a:r>
            <a:r>
              <a:rPr lang="en-US" altLang="en-US" sz="2800" dirty="0">
                <a:latin typeface="Georgia" panose="02040502050405020303" pitchFamily="18" charset="0"/>
              </a:rPr>
              <a:t> F=ma</a:t>
            </a:r>
          </a:p>
          <a:p>
            <a:r>
              <a:rPr lang="en-US" altLang="en-US" sz="2800" b="1" dirty="0">
                <a:latin typeface="Georgia" panose="02040502050405020303" pitchFamily="18" charset="0"/>
              </a:rPr>
              <a:t>III.</a:t>
            </a:r>
            <a:r>
              <a:rPr lang="en-US" altLang="en-US" sz="2800" dirty="0">
                <a:latin typeface="Georgia" panose="02040502050405020303" pitchFamily="18" charset="0"/>
              </a:rPr>
              <a:t> Action-Reaction</a:t>
            </a:r>
          </a:p>
        </p:txBody>
      </p:sp>
      <p:sp>
        <p:nvSpPr>
          <p:cNvPr id="2" name="Rectangle 1"/>
          <p:cNvSpPr/>
          <p:nvPr/>
        </p:nvSpPr>
        <p:spPr>
          <a:xfrm>
            <a:off x="201523" y="1219200"/>
            <a:ext cx="8323112" cy="2554545"/>
          </a:xfrm>
          <a:prstGeom prst="rect">
            <a:avLst/>
          </a:prstGeom>
          <a:noFill/>
        </p:spPr>
        <p:txBody>
          <a:bodyPr wrap="none" lIns="91440" tIns="45720" rIns="91440" bIns="45720">
            <a:spAutoFit/>
          </a:bodyPr>
          <a:lstStyle/>
          <a:p>
            <a:pPr algn="ctr"/>
            <a:r>
              <a:rPr lang="en-US" alt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Georgia" panose="02040502050405020303" pitchFamily="18" charset="0"/>
              </a:rPr>
              <a:t>Newton’s </a:t>
            </a:r>
            <a:br>
              <a:rPr lang="en-US" alt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Georgia" panose="02040502050405020303" pitchFamily="18" charset="0"/>
              </a:rPr>
            </a:br>
            <a:r>
              <a:rPr lang="en-US" alt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Georgia" panose="02040502050405020303" pitchFamily="18" charset="0"/>
              </a:rPr>
              <a:t>Laws of Motion</a:t>
            </a:r>
            <a:endParaRPr 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p:transition spd="slow">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Check Your Understanding</a:t>
            </a:r>
          </a:p>
        </p:txBody>
      </p:sp>
      <p:sp>
        <p:nvSpPr>
          <p:cNvPr id="89091" name="Rectangle 3"/>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endParaRPr lang="en-US" altLang="en-US" sz="2000" b="1"/>
          </a:p>
          <a:p>
            <a:pPr>
              <a:lnSpc>
                <a:spcPct val="80000"/>
              </a:lnSpc>
            </a:pPr>
            <a:r>
              <a:rPr lang="en-US" altLang="en-US" sz="2000"/>
              <a:t>1. What acceleration will result when a 12 N net force applied to a 3 kg object? A 6 kg object?</a:t>
            </a:r>
          </a:p>
          <a:p>
            <a:pPr>
              <a:lnSpc>
                <a:spcPct val="80000"/>
              </a:lnSpc>
              <a:buFont typeface="Wingdings" panose="05000000000000000000" pitchFamily="2" charset="2"/>
              <a:buNone/>
            </a:pPr>
            <a:r>
              <a:rPr lang="en-US" altLang="en-US" sz="2000"/>
              <a:t> </a:t>
            </a:r>
          </a:p>
          <a:p>
            <a:pPr>
              <a:lnSpc>
                <a:spcPct val="80000"/>
              </a:lnSpc>
            </a:pPr>
            <a:r>
              <a:rPr lang="en-US" altLang="en-US" sz="2000"/>
              <a:t>2. A net force of 16 N causes a mass to accelerate at a rate of 5 m/s</a:t>
            </a:r>
            <a:r>
              <a:rPr lang="en-US" altLang="en-US" sz="2000" baseline="30000"/>
              <a:t>2</a:t>
            </a:r>
            <a:r>
              <a:rPr lang="en-US" altLang="en-US" sz="2000"/>
              <a:t>. Determine the mass.</a:t>
            </a:r>
          </a:p>
          <a:p>
            <a:pPr>
              <a:lnSpc>
                <a:spcPct val="80000"/>
              </a:lnSpc>
            </a:pPr>
            <a:endParaRPr lang="en-US" altLang="en-US" sz="2000"/>
          </a:p>
          <a:p>
            <a:pPr>
              <a:lnSpc>
                <a:spcPct val="80000"/>
              </a:lnSpc>
            </a:pPr>
            <a:r>
              <a:rPr lang="en-US" altLang="en-US" sz="2000"/>
              <a:t>3. How much force is needed to accelerate a 66 kg skier 1 m/sec/sec?</a:t>
            </a:r>
          </a:p>
          <a:p>
            <a:pPr>
              <a:lnSpc>
                <a:spcPct val="80000"/>
              </a:lnSpc>
              <a:buFont typeface="Wingdings" panose="05000000000000000000" pitchFamily="2" charset="2"/>
              <a:buNone/>
            </a:pPr>
            <a:endParaRPr lang="en-US" altLang="en-US" sz="2000"/>
          </a:p>
          <a:p>
            <a:pPr>
              <a:lnSpc>
                <a:spcPct val="80000"/>
              </a:lnSpc>
            </a:pPr>
            <a:r>
              <a:rPr lang="en-US" altLang="en-US" sz="2000"/>
              <a:t>4. What is the force on a 1000 kg elevator that is falling freely at 9.8 m/sec/sec?</a:t>
            </a:r>
          </a:p>
          <a:p>
            <a:pPr>
              <a:lnSpc>
                <a:spcPct val="80000"/>
              </a:lnSpc>
              <a:buFont typeface="Wingdings" panose="05000000000000000000" pitchFamily="2" charset="2"/>
              <a:buNone/>
            </a:pPr>
            <a:endParaRPr lang="en-US" altLang="en-US" sz="2000"/>
          </a:p>
        </p:txBody>
      </p:sp>
    </p:spTree>
  </p:cSld>
  <p:clrMapOvr>
    <a:masterClrMapping/>
  </p:clrMapOvr>
  <p:transition spd="slow">
    <p:push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t>Check Your Understanding</a:t>
            </a:r>
          </a:p>
        </p:txBody>
      </p:sp>
      <p:sp>
        <p:nvSpPr>
          <p:cNvPr id="90115" name="Rectangle 3"/>
          <p:cNvSpPr>
            <a:spLocks noGrp="1" noChangeArrowheads="1"/>
          </p:cNvSpPr>
          <p:nvPr>
            <p:ph idx="1"/>
          </p:nvPr>
        </p:nvSpPr>
        <p:spPr/>
        <p:txBody>
          <a:bodyPr>
            <a:normAutofit fontScale="62500" lnSpcReduction="20000"/>
          </a:bodyPr>
          <a:lstStyle/>
          <a:p>
            <a:pPr>
              <a:lnSpc>
                <a:spcPct val="80000"/>
              </a:lnSpc>
              <a:buFont typeface="Wingdings" panose="05000000000000000000" pitchFamily="2" charset="2"/>
              <a:buNone/>
            </a:pPr>
            <a:endParaRPr lang="en-US" altLang="en-US" sz="1800" b="1" dirty="0"/>
          </a:p>
          <a:p>
            <a:pPr>
              <a:lnSpc>
                <a:spcPct val="80000"/>
              </a:lnSpc>
            </a:pPr>
            <a:r>
              <a:rPr lang="en-US" altLang="en-US" sz="1800" dirty="0"/>
              <a:t>1. What acceleration will result when a 12 N net force applied to a 3 kg object? </a:t>
            </a:r>
          </a:p>
          <a:p>
            <a:pPr>
              <a:lnSpc>
                <a:spcPct val="80000"/>
              </a:lnSpc>
              <a:buFont typeface="Wingdings" panose="05000000000000000000" pitchFamily="2" charset="2"/>
              <a:buNone/>
            </a:pPr>
            <a:r>
              <a:rPr lang="en-US" altLang="en-US" sz="1800" dirty="0"/>
              <a:t>				 </a:t>
            </a:r>
            <a:r>
              <a:rPr lang="en-US" altLang="en-US" sz="1800" b="1" dirty="0">
                <a:solidFill>
                  <a:srgbClr val="FF0000"/>
                </a:solidFill>
              </a:rPr>
              <a:t>12 N = 3 kg x 4 m/s/s</a:t>
            </a:r>
          </a:p>
          <a:p>
            <a:pPr lvl="4" algn="ctr">
              <a:lnSpc>
                <a:spcPct val="80000"/>
              </a:lnSpc>
              <a:buFont typeface="Wingdings" panose="05000000000000000000" pitchFamily="2" charset="2"/>
              <a:buNone/>
            </a:pPr>
            <a:r>
              <a:rPr lang="en-US" altLang="en-US" sz="1200" dirty="0"/>
              <a:t>  </a:t>
            </a:r>
          </a:p>
          <a:p>
            <a:pPr>
              <a:lnSpc>
                <a:spcPct val="80000"/>
              </a:lnSpc>
              <a:buFont typeface="Wingdings" panose="05000000000000000000" pitchFamily="2" charset="2"/>
              <a:buNone/>
            </a:pPr>
            <a:r>
              <a:rPr lang="en-US" altLang="en-US" sz="1800" dirty="0"/>
              <a:t> </a:t>
            </a:r>
          </a:p>
          <a:p>
            <a:pPr>
              <a:lnSpc>
                <a:spcPct val="80000"/>
              </a:lnSpc>
            </a:pPr>
            <a:r>
              <a:rPr lang="en-US" altLang="en-US" sz="1800" dirty="0"/>
              <a:t>2. A net force of 16 N causes a mass to accelerate at a rate of 5 m/s</a:t>
            </a:r>
            <a:r>
              <a:rPr lang="en-US" altLang="en-US" sz="1800" baseline="30000" dirty="0"/>
              <a:t>2</a:t>
            </a:r>
            <a:r>
              <a:rPr lang="en-US" altLang="en-US" sz="1800" dirty="0"/>
              <a:t>. Determine the mass.</a:t>
            </a:r>
          </a:p>
          <a:p>
            <a:pPr>
              <a:lnSpc>
                <a:spcPct val="80000"/>
              </a:lnSpc>
              <a:buFont typeface="Wingdings" panose="05000000000000000000" pitchFamily="2" charset="2"/>
              <a:buNone/>
            </a:pPr>
            <a:r>
              <a:rPr lang="en-US" altLang="en-US" sz="1800" dirty="0"/>
              <a:t>                                                      </a:t>
            </a:r>
            <a:r>
              <a:rPr lang="en-US" altLang="en-US" sz="1800" b="1" dirty="0">
                <a:solidFill>
                  <a:srgbClr val="FF0000"/>
                </a:solidFill>
              </a:rPr>
              <a:t>16 N = 3.2 kg x 5 m/s/s</a:t>
            </a:r>
          </a:p>
          <a:p>
            <a:pPr algn="ctr">
              <a:lnSpc>
                <a:spcPct val="80000"/>
              </a:lnSpc>
              <a:buFont typeface="Wingdings" panose="05000000000000000000" pitchFamily="2" charset="2"/>
              <a:buNone/>
            </a:pPr>
            <a:r>
              <a:rPr lang="en-US" altLang="en-US" sz="1800" dirty="0"/>
              <a:t> </a:t>
            </a:r>
          </a:p>
          <a:p>
            <a:pPr>
              <a:lnSpc>
                <a:spcPct val="80000"/>
              </a:lnSpc>
            </a:pPr>
            <a:r>
              <a:rPr lang="en-US" altLang="en-US" sz="1800" dirty="0"/>
              <a:t>3. How much force is needed to accelerate a 66 kg skier 1 m/sec/sec?</a:t>
            </a:r>
          </a:p>
          <a:p>
            <a:pPr>
              <a:lnSpc>
                <a:spcPct val="80000"/>
              </a:lnSpc>
            </a:pPr>
            <a:endParaRPr lang="en-US" altLang="en-US" sz="1800" dirty="0"/>
          </a:p>
          <a:p>
            <a:pPr algn="ctr">
              <a:lnSpc>
                <a:spcPct val="80000"/>
              </a:lnSpc>
              <a:buFont typeface="Wingdings" panose="05000000000000000000" pitchFamily="2" charset="2"/>
              <a:buNone/>
            </a:pPr>
            <a:r>
              <a:rPr lang="en-US" altLang="en-US" sz="1800" b="1" dirty="0">
                <a:solidFill>
                  <a:srgbClr val="FF0000"/>
                </a:solidFill>
              </a:rPr>
              <a:t>66 kg-m/sec/sec or 66 N</a:t>
            </a:r>
          </a:p>
          <a:p>
            <a:pPr algn="ctr">
              <a:lnSpc>
                <a:spcPct val="80000"/>
              </a:lnSpc>
              <a:buFont typeface="Wingdings" panose="05000000000000000000" pitchFamily="2" charset="2"/>
              <a:buNone/>
            </a:pPr>
            <a:endParaRPr lang="en-US" altLang="en-US" sz="1800" b="1" dirty="0"/>
          </a:p>
          <a:p>
            <a:pPr>
              <a:lnSpc>
                <a:spcPct val="80000"/>
              </a:lnSpc>
            </a:pPr>
            <a:r>
              <a:rPr lang="en-US" altLang="en-US" sz="1800" dirty="0"/>
              <a:t>4. What is the force on a 1000 kg elevator that is falling freely at 9.8 m/sec/sec?</a:t>
            </a:r>
          </a:p>
          <a:p>
            <a:pPr>
              <a:lnSpc>
                <a:spcPct val="80000"/>
              </a:lnSpc>
            </a:pPr>
            <a:endParaRPr lang="en-US" altLang="en-US" sz="1800" dirty="0"/>
          </a:p>
          <a:p>
            <a:pPr algn="ctr">
              <a:lnSpc>
                <a:spcPct val="80000"/>
              </a:lnSpc>
            </a:pPr>
            <a:r>
              <a:rPr lang="en-US" altLang="en-US" sz="1800" b="1" dirty="0">
                <a:effectLst/>
              </a:rPr>
              <a:t> </a:t>
            </a:r>
            <a:r>
              <a:rPr lang="en-US" altLang="en-US" sz="1800" b="1" dirty="0">
                <a:solidFill>
                  <a:srgbClr val="FF0000"/>
                </a:solidFill>
              </a:rPr>
              <a:t>9800 kg-m/sec/sec or 9800 N</a:t>
            </a:r>
          </a:p>
          <a:p>
            <a:pPr algn="ctr">
              <a:lnSpc>
                <a:spcPct val="80000"/>
              </a:lnSpc>
            </a:pPr>
            <a:endParaRPr lang="en-US" altLang="en-US" sz="1800" b="1" dirty="0"/>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ltLang="en-US"/>
          </a:p>
        </p:txBody>
      </p:sp>
      <p:pic>
        <p:nvPicPr>
          <p:cNvPr id="31747" name="Picture 3" descr="force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24000" y="0"/>
            <a:ext cx="6324600" cy="6858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a:solidFill>
                  <a:srgbClr val="FF0000"/>
                </a:solidFill>
              </a:rPr>
              <a:t>3</a:t>
            </a:r>
            <a:r>
              <a:rPr lang="en-US" altLang="en-US" baseline="30000" dirty="0">
                <a:solidFill>
                  <a:srgbClr val="FF0000"/>
                </a:solidFill>
              </a:rPr>
              <a:t>rd</a:t>
            </a:r>
            <a:r>
              <a:rPr lang="en-US" altLang="en-US" dirty="0">
                <a:solidFill>
                  <a:srgbClr val="FF0000"/>
                </a:solidFill>
              </a:rPr>
              <a:t> Law</a:t>
            </a:r>
          </a:p>
        </p:txBody>
      </p:sp>
      <p:sp>
        <p:nvSpPr>
          <p:cNvPr id="36867" name="Rectangle 3"/>
          <p:cNvSpPr>
            <a:spLocks noGrp="1" noChangeArrowheads="1"/>
          </p:cNvSpPr>
          <p:nvPr>
            <p:ph type="body" sz="half" idx="1"/>
          </p:nvPr>
        </p:nvSpPr>
        <p:spPr/>
        <p:txBody>
          <a:bodyPr/>
          <a:lstStyle/>
          <a:p>
            <a:r>
              <a:rPr lang="en-US" altLang="en-US" sz="4800" u="sng" dirty="0">
                <a:solidFill>
                  <a:srgbClr val="FF0000"/>
                </a:solidFill>
              </a:rPr>
              <a:t>For every action, there is an equal and opposite reaction.</a:t>
            </a:r>
          </a:p>
        </p:txBody>
      </p:sp>
      <p:sp>
        <p:nvSpPr>
          <p:cNvPr id="36868" name="Rectangle 4"/>
          <p:cNvSpPr>
            <a:spLocks noGrp="1" noChangeArrowheads="1"/>
          </p:cNvSpPr>
          <p:nvPr>
            <p:ph sz="half" idx="2"/>
          </p:nvPr>
        </p:nvSpPr>
        <p:spPr>
          <a:xfrm>
            <a:off x="457200" y="3940175"/>
            <a:ext cx="8229600" cy="2190750"/>
          </a:xfrm>
        </p:spPr>
        <p:txBody>
          <a:bodyPr/>
          <a:lstStyle/>
          <a:p>
            <a:endParaRPr lang="en-US" altLang="en-US" sz="2800"/>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ltLang="en-US"/>
              <a:t>3</a:t>
            </a:r>
            <a:r>
              <a:rPr lang="en-US" altLang="en-US" baseline="30000"/>
              <a:t>rd</a:t>
            </a:r>
            <a:r>
              <a:rPr lang="en-US" altLang="en-US"/>
              <a:t> Law</a:t>
            </a:r>
          </a:p>
        </p:txBody>
      </p:sp>
      <p:sp>
        <p:nvSpPr>
          <p:cNvPr id="44034" name="Rectangle 2"/>
          <p:cNvSpPr>
            <a:spLocks noGrp="1" noChangeArrowheads="1"/>
          </p:cNvSpPr>
          <p:nvPr>
            <p:ph type="body" sz="half" idx="1"/>
          </p:nvPr>
        </p:nvSpPr>
        <p:spPr>
          <a:xfrm>
            <a:off x="4572000" y="1524000"/>
            <a:ext cx="4038600" cy="5105400"/>
          </a:xfrm>
        </p:spPr>
        <p:txBody>
          <a:bodyPr/>
          <a:lstStyle/>
          <a:p>
            <a:pPr>
              <a:buFont typeface="Wingdings" panose="05000000000000000000" pitchFamily="2" charset="2"/>
              <a:buNone/>
            </a:pPr>
            <a:r>
              <a:rPr lang="en-US" altLang="en-US" sz="2800" dirty="0"/>
              <a:t>	</a:t>
            </a:r>
            <a:r>
              <a:rPr lang="en-US" altLang="en-US" sz="3600" u="sng" dirty="0">
                <a:solidFill>
                  <a:srgbClr val="FF0000"/>
                </a:solidFill>
              </a:rPr>
              <a:t>According to Newton, whenever objects </a:t>
            </a:r>
            <a:r>
              <a:rPr lang="en-US" altLang="en-US" sz="3600" u="sng" dirty="0" smtClean="0">
                <a:solidFill>
                  <a:srgbClr val="FF0000"/>
                </a:solidFill>
              </a:rPr>
              <a:t>interact </a:t>
            </a:r>
            <a:r>
              <a:rPr lang="en-US" altLang="en-US" sz="3600" u="sng" dirty="0">
                <a:solidFill>
                  <a:srgbClr val="FF0000"/>
                </a:solidFill>
              </a:rPr>
              <a:t>with each other, they exert forces upon each other. </a:t>
            </a:r>
            <a:r>
              <a:rPr lang="en-US" altLang="en-US" sz="2800" dirty="0"/>
              <a:t>When you sit in your chair, your body exerts a downward force on the chair and the chair exerts an upward force on your body. </a:t>
            </a:r>
          </a:p>
        </p:txBody>
      </p:sp>
      <p:pic>
        <p:nvPicPr>
          <p:cNvPr id="44035" name="Picture 3" descr="j0344933"/>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381000" y="1676400"/>
            <a:ext cx="3919538" cy="419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altLang="en-US"/>
              <a:t>3</a:t>
            </a:r>
            <a:r>
              <a:rPr lang="en-US" altLang="en-US" baseline="30000"/>
              <a:t>rd</a:t>
            </a:r>
            <a:r>
              <a:rPr lang="en-US" altLang="en-US"/>
              <a:t> Law</a:t>
            </a:r>
          </a:p>
        </p:txBody>
      </p:sp>
      <p:sp>
        <p:nvSpPr>
          <p:cNvPr id="45058" name="Rectangle 2"/>
          <p:cNvSpPr>
            <a:spLocks noGrp="1" noChangeArrowheads="1"/>
          </p:cNvSpPr>
          <p:nvPr>
            <p:ph type="body" sz="half" idx="1"/>
          </p:nvPr>
        </p:nvSpPr>
        <p:spPr>
          <a:xfrm>
            <a:off x="228600" y="1676400"/>
            <a:ext cx="4038600" cy="4454525"/>
          </a:xfrm>
        </p:spPr>
        <p:txBody>
          <a:bodyPr/>
          <a:lstStyle/>
          <a:p>
            <a:pPr>
              <a:buFont typeface="Wingdings" panose="05000000000000000000" pitchFamily="2" charset="2"/>
              <a:buNone/>
            </a:pPr>
            <a:r>
              <a:rPr lang="en-US" altLang="en-US" sz="2800" dirty="0"/>
              <a:t>	</a:t>
            </a:r>
            <a:r>
              <a:rPr lang="en-US" altLang="en-US" sz="3600" dirty="0"/>
              <a:t>There are two forces resulting from this interaction - a force on the chair and a force on your body. </a:t>
            </a:r>
            <a:r>
              <a:rPr lang="en-US" altLang="en-US" sz="3600" u="sng" dirty="0">
                <a:solidFill>
                  <a:srgbClr val="FF0000"/>
                </a:solidFill>
              </a:rPr>
              <a:t>These two forces are called </a:t>
            </a:r>
            <a:r>
              <a:rPr lang="en-US" altLang="en-US" sz="3600" i="1" u="sng" dirty="0">
                <a:solidFill>
                  <a:srgbClr val="FF0000"/>
                </a:solidFill>
              </a:rPr>
              <a:t>action</a:t>
            </a:r>
            <a:r>
              <a:rPr lang="en-US" altLang="en-US" sz="3600" u="sng" dirty="0">
                <a:solidFill>
                  <a:srgbClr val="FF0000"/>
                </a:solidFill>
              </a:rPr>
              <a:t> and </a:t>
            </a:r>
            <a:r>
              <a:rPr lang="en-US" altLang="en-US" sz="3600" i="1" u="sng" dirty="0">
                <a:solidFill>
                  <a:srgbClr val="FF0000"/>
                </a:solidFill>
              </a:rPr>
              <a:t>reaction</a:t>
            </a:r>
            <a:r>
              <a:rPr lang="en-US" altLang="en-US" sz="3600" u="sng" dirty="0">
                <a:solidFill>
                  <a:srgbClr val="FF0000"/>
                </a:solidFill>
              </a:rPr>
              <a:t> forces.</a:t>
            </a:r>
            <a:endParaRPr lang="en-US" altLang="en-US" sz="2800" u="sng" dirty="0">
              <a:solidFill>
                <a:srgbClr val="FF0000"/>
              </a:solidFill>
            </a:endParaRPr>
          </a:p>
        </p:txBody>
      </p:sp>
      <p:pic>
        <p:nvPicPr>
          <p:cNvPr id="45059" name="Picture 3" descr="j0344928"/>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4572000" y="1600200"/>
            <a:ext cx="4191000" cy="40020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4000" i="1" dirty="0">
                <a:latin typeface="Georgia" panose="02040502050405020303" pitchFamily="18" charset="0"/>
              </a:rPr>
              <a:t>Newton’s 3rd Law in </a:t>
            </a:r>
            <a:r>
              <a:rPr lang="en-US" altLang="en-US" sz="4000" i="1" dirty="0" smtClean="0">
                <a:latin typeface="Georgia" panose="02040502050405020303" pitchFamily="18" charset="0"/>
              </a:rPr>
              <a:t>Nature, Example:</a:t>
            </a:r>
            <a:endParaRPr lang="en-US" altLang="en-US" sz="4000" i="1" dirty="0">
              <a:latin typeface="Georgia" panose="02040502050405020303" pitchFamily="18" charset="0"/>
            </a:endParaRPr>
          </a:p>
        </p:txBody>
      </p:sp>
      <p:sp>
        <p:nvSpPr>
          <p:cNvPr id="47107" name="Rectangle 3"/>
          <p:cNvSpPr>
            <a:spLocks noGrp="1" noChangeArrowheads="1"/>
          </p:cNvSpPr>
          <p:nvPr>
            <p:ph type="body" sz="half" idx="1"/>
          </p:nvPr>
        </p:nvSpPr>
        <p:spPr>
          <a:xfrm>
            <a:off x="0" y="1524000"/>
            <a:ext cx="4038600" cy="4530725"/>
          </a:xfrm>
        </p:spPr>
        <p:txBody>
          <a:bodyPr>
            <a:normAutofit lnSpcReduction="10000"/>
          </a:bodyPr>
          <a:lstStyle/>
          <a:p>
            <a:pPr>
              <a:lnSpc>
                <a:spcPct val="90000"/>
              </a:lnSpc>
            </a:pPr>
            <a:r>
              <a:rPr lang="en-US" altLang="en-US" sz="2400" dirty="0"/>
              <a:t>Consider the </a:t>
            </a:r>
            <a:r>
              <a:rPr lang="en-US" altLang="en-US" sz="2400" dirty="0" smtClean="0"/>
              <a:t>swimming of </a:t>
            </a:r>
            <a:r>
              <a:rPr lang="en-US" altLang="en-US" sz="2400" dirty="0"/>
              <a:t>a fish through the water. A fish uses its fins to push water backwards.  In turn, the water </a:t>
            </a:r>
            <a:r>
              <a:rPr lang="en-US" altLang="en-US" sz="2400" i="1" dirty="0"/>
              <a:t>reacts</a:t>
            </a:r>
            <a:r>
              <a:rPr lang="en-US" altLang="en-US" sz="2400" dirty="0"/>
              <a:t> by pushing the fish forwards, propelling the fish through the water.</a:t>
            </a:r>
          </a:p>
          <a:p>
            <a:pPr>
              <a:lnSpc>
                <a:spcPct val="90000"/>
              </a:lnSpc>
            </a:pPr>
            <a:r>
              <a:rPr lang="en-US" altLang="en-US" sz="2400" dirty="0"/>
              <a:t> The size of the force on the water equals the size of the force on the fish; the direction of the force on the water (backwards) is opposite the direction of the force on the fish (forwards).</a:t>
            </a:r>
          </a:p>
        </p:txBody>
      </p:sp>
      <p:pic>
        <p:nvPicPr>
          <p:cNvPr id="47108" name="Picture 4" descr="j0282885"/>
          <p:cNvPicPr>
            <a:picLocks noGrp="1" noChangeAspect="1" noChangeArrowheads="1" noCrop="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4343400" y="1905000"/>
            <a:ext cx="4495800" cy="39624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3</a:t>
            </a:r>
            <a:r>
              <a:rPr lang="en-US" altLang="en-US" baseline="30000" dirty="0"/>
              <a:t>rd</a:t>
            </a:r>
            <a:r>
              <a:rPr lang="en-US" altLang="en-US" dirty="0"/>
              <a:t> </a:t>
            </a:r>
            <a:r>
              <a:rPr lang="en-US" altLang="en-US" dirty="0" smtClean="0"/>
              <a:t>Law: Example</a:t>
            </a:r>
            <a:endParaRPr lang="en-US" altLang="en-US" dirty="0"/>
          </a:p>
        </p:txBody>
      </p:sp>
      <p:pic>
        <p:nvPicPr>
          <p:cNvPr id="38915" name="Picture 3" descr="j0189234"/>
          <p:cNvPicPr>
            <a:picLocks noGrp="1" noChangeAspect="1" noChangeArrowheads="1" noCrop="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685800" y="1600200"/>
            <a:ext cx="3421063" cy="4572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8917" name="Text Box 5"/>
          <p:cNvSpPr txBox="1">
            <a:spLocks noChangeArrowheads="1"/>
          </p:cNvSpPr>
          <p:nvPr/>
        </p:nvSpPr>
        <p:spPr bwMode="auto">
          <a:xfrm>
            <a:off x="4822825" y="1820863"/>
            <a:ext cx="37877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tLang="en-US" sz="2000" b="1">
              <a:effectLst>
                <a:outerShdw blurRad="38100" dist="38100" dir="2700000" algn="tl">
                  <a:srgbClr val="000000"/>
                </a:outerShdw>
              </a:effectLst>
              <a:latin typeface="Garamond" panose="02020404030301010803" pitchFamily="18" charset="0"/>
            </a:endParaRPr>
          </a:p>
        </p:txBody>
      </p:sp>
      <p:sp>
        <p:nvSpPr>
          <p:cNvPr id="38918" name="Text Box 6"/>
          <p:cNvSpPr txBox="1">
            <a:spLocks noChangeArrowheads="1"/>
          </p:cNvSpPr>
          <p:nvPr/>
        </p:nvSpPr>
        <p:spPr bwMode="auto">
          <a:xfrm>
            <a:off x="4800600" y="1676400"/>
            <a:ext cx="4343400" cy="447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000000"/>
                  </a:outerShdw>
                </a:effectLst>
                <a:latin typeface="Garamond" panose="02020404030301010803" pitchFamily="18" charset="0"/>
              </a:rPr>
              <a:t>Flying gracefully through the air, birds depend on Newton’s third law of motion. As the birds push down on the air with their wings, the air pushes their wings up and gives them lift.</a:t>
            </a:r>
          </a:p>
        </p:txBody>
      </p:sp>
    </p:spTree>
  </p:cSld>
  <p:clrMapOvr>
    <a:masterClrMapping/>
  </p:clrMapOvr>
  <p:transition spd="slow">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endParaRPr lang="en-US" altLang="en-US"/>
          </a:p>
        </p:txBody>
      </p:sp>
      <p:pic>
        <p:nvPicPr>
          <p:cNvPr id="39939" name="Picture 1027" descr="j0309717"/>
          <p:cNvPicPr>
            <a:picLocks noGrp="1" noChangeAspect="1" noChangeArrowheads="1" noCrop="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0" y="0"/>
            <a:ext cx="9144000" cy="6858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spd="slow">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z="4000" i="1">
                <a:latin typeface="Georgia" panose="02040502050405020303" pitchFamily="18" charset="0"/>
              </a:rPr>
              <a:t>Other examples of Newton’s Third Law</a:t>
            </a:r>
          </a:p>
        </p:txBody>
      </p:sp>
      <p:sp>
        <p:nvSpPr>
          <p:cNvPr id="50179" name="Rectangle 3"/>
          <p:cNvSpPr>
            <a:spLocks noGrp="1" noChangeArrowheads="1"/>
          </p:cNvSpPr>
          <p:nvPr>
            <p:ph type="body" sz="half" idx="1"/>
          </p:nvPr>
        </p:nvSpPr>
        <p:spPr/>
        <p:txBody>
          <a:bodyPr>
            <a:normAutofit/>
          </a:bodyPr>
          <a:lstStyle/>
          <a:p>
            <a:r>
              <a:rPr lang="en-US" altLang="en-US" sz="4000" dirty="0"/>
              <a:t>The baseball forces the bat to the left (an action); the bat forces the ball to the right (the reaction). </a:t>
            </a:r>
          </a:p>
        </p:txBody>
      </p:sp>
      <p:pic>
        <p:nvPicPr>
          <p:cNvPr id="50182" name="Picture 6" descr="baseball"/>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4572000" y="1676400"/>
            <a:ext cx="4343400" cy="33956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50180" name="AutoShape 4" descr="u2l4a5"/>
          <p:cNvSpPr>
            <a:spLocks noChangeAspect="1" noChangeArrowheads="1"/>
          </p:cNvSpPr>
          <p:nvPr/>
        </p:nvSpPr>
        <p:spPr bwMode="auto">
          <a:xfrm>
            <a:off x="155575" y="46038"/>
            <a:ext cx="1352550" cy="1057275"/>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0181" name="AutoShape 5" descr="u2l4a5"/>
          <p:cNvSpPr>
            <a:spLocks noChangeAspect="1" noChangeArrowheads="1"/>
          </p:cNvSpPr>
          <p:nvPr/>
        </p:nvSpPr>
        <p:spPr bwMode="auto">
          <a:xfrm>
            <a:off x="155575" y="46038"/>
            <a:ext cx="1352550" cy="1057275"/>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pic>
        <p:nvPicPr>
          <p:cNvPr id="50183" name="Picture 7">
            <a:hlinkClick r:id="" action="ppaction://media"/>
          </p:cNvPr>
          <p:cNvPicPr>
            <a:picLocks noChangeAspect="1" noChangeArrowheads="1"/>
          </p:cNvPicPr>
          <p:nvPr>
            <a:audioFile r:link="rId1"/>
            <p:extLst>
              <p:ext uri="{DAA4B4D4-6D71-4841-9C94-3DE7FCFB9230}">
                <p14:media xmlns:p14="http://schemas.microsoft.com/office/powerpoint/2010/main" xmlns="" r:embed="rId4"/>
              </p:ext>
            </p:extLst>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14800" y="5715000"/>
            <a:ext cx="304800" cy="304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5018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544" fill="hold"/>
                                        <p:tgtEl>
                                          <p:spTgt spid="50183"/>
                                        </p:tgtEl>
                                      </p:cBhvr>
                                    </p:cmd>
                                  </p:childTnLst>
                                </p:cTn>
                              </p:par>
                            </p:childTnLst>
                          </p:cTn>
                        </p:par>
                      </p:childTnLst>
                    </p:cTn>
                  </p:par>
                </p:childTnLst>
              </p:cTn>
              <p:nextCondLst>
                <p:cond evt="onClick" delay="0">
                  <p:tgtEl>
                    <p:spTgt spid="5018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018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914400"/>
            <a:ext cx="8229600" cy="1155700"/>
          </a:xfrm>
        </p:spPr>
        <p:txBody>
          <a:bodyPr>
            <a:normAutofit fontScale="90000"/>
          </a:bodyPr>
          <a:lstStyle/>
          <a:p>
            <a:r>
              <a:rPr lang="en-US" altLang="en-US" sz="4000" dirty="0">
                <a:solidFill>
                  <a:srgbClr val="FF0000"/>
                </a:solidFill>
                <a:effectLst>
                  <a:outerShdw blurRad="38100" dist="38100" dir="2700000" algn="tl">
                    <a:srgbClr val="FFFFFF"/>
                  </a:outerShdw>
                </a:effectLst>
                <a:latin typeface="Georgia" panose="02040502050405020303" pitchFamily="18" charset="0"/>
              </a:rPr>
              <a:t>1</a:t>
            </a:r>
            <a:r>
              <a:rPr lang="en-US" altLang="en-US" sz="4000" baseline="30000" dirty="0">
                <a:solidFill>
                  <a:srgbClr val="FF0000"/>
                </a:solidFill>
                <a:effectLst>
                  <a:outerShdw blurRad="38100" dist="38100" dir="2700000" algn="tl">
                    <a:srgbClr val="FFFFFF"/>
                  </a:outerShdw>
                </a:effectLst>
                <a:latin typeface="Georgia" panose="02040502050405020303" pitchFamily="18" charset="0"/>
              </a:rPr>
              <a:t>st</a:t>
            </a:r>
            <a:r>
              <a:rPr lang="en-US" altLang="en-US" sz="4000" dirty="0">
                <a:solidFill>
                  <a:srgbClr val="FF0000"/>
                </a:solidFill>
                <a:effectLst>
                  <a:outerShdw blurRad="38100" dist="38100" dir="2700000" algn="tl">
                    <a:srgbClr val="FFFFFF"/>
                  </a:outerShdw>
                </a:effectLst>
                <a:latin typeface="Georgia" panose="02040502050405020303" pitchFamily="18" charset="0"/>
              </a:rPr>
              <a:t> Law </a:t>
            </a:r>
            <a:r>
              <a:rPr lang="en-US" altLang="en-US" sz="4000" dirty="0">
                <a:solidFill>
                  <a:schemeClr val="tx1"/>
                </a:solidFill>
                <a:effectLst>
                  <a:outerShdw blurRad="38100" dist="38100" dir="2700000" algn="tl">
                    <a:srgbClr val="FFFFFF"/>
                  </a:outerShdw>
                </a:effectLst>
                <a:latin typeface="Georgia" panose="02040502050405020303" pitchFamily="18" charset="0"/>
              </a:rPr>
              <a:t>of Motion</a:t>
            </a:r>
            <a:br>
              <a:rPr lang="en-US" altLang="en-US" sz="4000" dirty="0">
                <a:solidFill>
                  <a:schemeClr val="tx1"/>
                </a:solidFill>
                <a:effectLst>
                  <a:outerShdw blurRad="38100" dist="38100" dir="2700000" algn="tl">
                    <a:srgbClr val="FFFFFF"/>
                  </a:outerShdw>
                </a:effectLst>
                <a:latin typeface="Georgia" panose="02040502050405020303" pitchFamily="18" charset="0"/>
              </a:rPr>
            </a:br>
            <a:r>
              <a:rPr lang="en-US" altLang="en-US" sz="4000" dirty="0">
                <a:solidFill>
                  <a:schemeClr val="tx1"/>
                </a:solidFill>
                <a:effectLst>
                  <a:outerShdw blurRad="38100" dist="38100" dir="2700000" algn="tl">
                    <a:srgbClr val="FFFFFF"/>
                  </a:outerShdw>
                </a:effectLst>
                <a:latin typeface="Georgia" panose="02040502050405020303" pitchFamily="18" charset="0"/>
              </a:rPr>
              <a:t> (Law of Inertia)</a:t>
            </a:r>
            <a:br>
              <a:rPr lang="en-US" altLang="en-US" sz="4000" dirty="0">
                <a:solidFill>
                  <a:schemeClr val="tx1"/>
                </a:solidFill>
                <a:effectLst>
                  <a:outerShdw blurRad="38100" dist="38100" dir="2700000" algn="tl">
                    <a:srgbClr val="FFFFFF"/>
                  </a:outerShdw>
                </a:effectLst>
                <a:latin typeface="Georgia" panose="02040502050405020303" pitchFamily="18" charset="0"/>
              </a:rPr>
            </a:br>
            <a:endParaRPr lang="en-US" altLang="en-US" sz="4000" dirty="0">
              <a:solidFill>
                <a:schemeClr val="tx1"/>
              </a:solidFill>
              <a:effectLst>
                <a:outerShdw blurRad="38100" dist="38100" dir="2700000" algn="tl">
                  <a:srgbClr val="FFFFFF"/>
                </a:outerShdw>
              </a:effectLst>
              <a:latin typeface="Georgia" panose="02040502050405020303" pitchFamily="18" charset="0"/>
            </a:endParaRPr>
          </a:p>
        </p:txBody>
      </p:sp>
      <p:sp>
        <p:nvSpPr>
          <p:cNvPr id="76803" name="Rectangle 3"/>
          <p:cNvSpPr>
            <a:spLocks noGrp="1" noChangeArrowheads="1"/>
          </p:cNvSpPr>
          <p:nvPr>
            <p:ph type="body" sz="half" idx="1"/>
          </p:nvPr>
        </p:nvSpPr>
        <p:spPr>
          <a:xfrm>
            <a:off x="457200" y="2070100"/>
            <a:ext cx="8153400" cy="4559300"/>
          </a:xfrm>
        </p:spPr>
        <p:txBody>
          <a:bodyPr/>
          <a:lstStyle/>
          <a:p>
            <a:pPr>
              <a:buFont typeface="Wingdings" panose="05000000000000000000" pitchFamily="2" charset="2"/>
              <a:buNone/>
            </a:pPr>
            <a:r>
              <a:rPr lang="en-US" altLang="en-US" u="sng" dirty="0">
                <a:solidFill>
                  <a:srgbClr val="FF0000"/>
                </a:solidFill>
                <a:latin typeface="Georgia" panose="02040502050405020303" pitchFamily="18" charset="0"/>
              </a:rPr>
              <a:t>	</a:t>
            </a:r>
            <a:r>
              <a:rPr lang="en-US" altLang="en-US" sz="4400" u="sng" dirty="0">
                <a:solidFill>
                  <a:srgbClr val="FF0000"/>
                </a:solidFill>
                <a:latin typeface="Georgia" panose="02040502050405020303" pitchFamily="18" charset="0"/>
              </a:rPr>
              <a:t>An object at rest will stay at rest, and an object in motion will stay in motion at constant velocity, unless acted upon by an unbalanced force.</a:t>
            </a:r>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i="1">
                <a:latin typeface="Georgia" panose="02040502050405020303" pitchFamily="18" charset="0"/>
              </a:rPr>
              <a:t>3</a:t>
            </a:r>
            <a:r>
              <a:rPr lang="en-US" altLang="en-US" i="1" baseline="30000">
                <a:latin typeface="Georgia" panose="02040502050405020303" pitchFamily="18" charset="0"/>
              </a:rPr>
              <a:t>rd</a:t>
            </a:r>
            <a:r>
              <a:rPr lang="en-US" altLang="en-US" i="1">
                <a:latin typeface="Georgia" panose="02040502050405020303" pitchFamily="18" charset="0"/>
              </a:rPr>
              <a:t> Law</a:t>
            </a:r>
          </a:p>
        </p:txBody>
      </p:sp>
      <p:pic>
        <p:nvPicPr>
          <p:cNvPr id="37891" name="Picture 3" descr="j0297001"/>
          <p:cNvPicPr>
            <a:picLocks noGrp="1" noChangeAspect="1" noChangeArrowheads="1" noCrop="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434975" y="1752600"/>
            <a:ext cx="3732213" cy="4800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7892" name="Text Box 4"/>
          <p:cNvSpPr txBox="1">
            <a:spLocks noChangeArrowheads="1"/>
          </p:cNvSpPr>
          <p:nvPr/>
        </p:nvSpPr>
        <p:spPr bwMode="auto">
          <a:xfrm>
            <a:off x="4419600" y="1219200"/>
            <a:ext cx="43211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tLang="en-US" sz="2000" b="1">
              <a:effectLst>
                <a:outerShdw blurRad="38100" dist="38100" dir="2700000" algn="tl">
                  <a:srgbClr val="000000"/>
                </a:outerShdw>
              </a:effectLst>
              <a:latin typeface="Garamond" panose="02020404030301010803" pitchFamily="18" charset="0"/>
            </a:endParaRPr>
          </a:p>
        </p:txBody>
      </p:sp>
      <p:sp>
        <p:nvSpPr>
          <p:cNvPr id="37893" name="Text Box 5"/>
          <p:cNvSpPr txBox="1">
            <a:spLocks noChangeArrowheads="1"/>
          </p:cNvSpPr>
          <p:nvPr/>
        </p:nvSpPr>
        <p:spPr bwMode="auto">
          <a:xfrm>
            <a:off x="4495800" y="1295400"/>
            <a:ext cx="4648200" cy="47089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b="1" i="1" dirty="0">
                <a:effectLst>
                  <a:outerShdw blurRad="38100" dist="38100" dir="2700000" algn="tl">
                    <a:srgbClr val="000000"/>
                  </a:outerShdw>
                </a:effectLst>
                <a:latin typeface="Georgia" panose="02040502050405020303" pitchFamily="18" charset="0"/>
              </a:rPr>
              <a:t>The reaction of a rocket is an </a:t>
            </a:r>
            <a:r>
              <a:rPr lang="en-US" altLang="en-US" sz="2400" b="1" i="1" dirty="0" smtClean="0">
                <a:effectLst>
                  <a:outerShdw blurRad="38100" dist="38100" dir="2700000" algn="tl">
                    <a:srgbClr val="000000"/>
                  </a:outerShdw>
                </a:effectLst>
                <a:latin typeface="Georgia" panose="02040502050405020303" pitchFamily="18" charset="0"/>
              </a:rPr>
              <a:t>example of </a:t>
            </a:r>
            <a:r>
              <a:rPr lang="en-US" altLang="en-US" sz="2400" b="1" i="1" dirty="0">
                <a:effectLst>
                  <a:outerShdw blurRad="38100" dist="38100" dir="2700000" algn="tl">
                    <a:srgbClr val="000000"/>
                  </a:outerShdw>
                </a:effectLst>
                <a:latin typeface="Georgia" panose="02040502050405020303" pitchFamily="18" charset="0"/>
              </a:rPr>
              <a:t>the third law of motion. </a:t>
            </a:r>
            <a:r>
              <a:rPr lang="en-US" altLang="en-US" sz="2400" b="1" i="1" dirty="0" smtClean="0">
                <a:effectLst>
                  <a:outerShdw blurRad="38100" dist="38100" dir="2700000" algn="tl">
                    <a:srgbClr val="000000"/>
                  </a:outerShdw>
                </a:effectLst>
                <a:latin typeface="Georgia" panose="02040502050405020303" pitchFamily="18" charset="0"/>
              </a:rPr>
              <a:t>Fuel is </a:t>
            </a:r>
            <a:r>
              <a:rPr lang="en-US" altLang="en-US" sz="2400" b="1" i="1" dirty="0">
                <a:effectLst>
                  <a:outerShdw blurRad="38100" dist="38100" dir="2700000" algn="tl">
                    <a:srgbClr val="000000"/>
                  </a:outerShdw>
                </a:effectLst>
                <a:latin typeface="Georgia" panose="02040502050405020303" pitchFamily="18" charset="0"/>
              </a:rPr>
              <a:t>burned in the engine, producing hot gases. </a:t>
            </a:r>
          </a:p>
          <a:p>
            <a:pPr>
              <a:spcBef>
                <a:spcPct val="50000"/>
              </a:spcBef>
            </a:pPr>
            <a:r>
              <a:rPr lang="en-US" altLang="en-US" sz="2400" b="1" i="1" dirty="0">
                <a:effectLst>
                  <a:outerShdw blurRad="38100" dist="38100" dir="2700000" algn="tl">
                    <a:srgbClr val="000000"/>
                  </a:outerShdw>
                </a:effectLst>
                <a:latin typeface="Georgia" panose="02040502050405020303" pitchFamily="18" charset="0"/>
              </a:rPr>
              <a:t>The hot gases push against the inside tube of the rocket and escape out the bottom of the tube. As the gases move downward, the rocket moves in the opposite direction.</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sz="half" idx="1"/>
          </p:nvPr>
        </p:nvSpPr>
        <p:spPr/>
        <p:txBody>
          <a:bodyPr/>
          <a:lstStyle/>
          <a:p>
            <a:r>
              <a:rPr lang="en-US" u="sng" dirty="0">
                <a:hlinkClick r:id="rId2"/>
              </a:rPr>
              <a:t>https://www.youtube.com/watch?v=okCCGxWs_L8</a:t>
            </a:r>
            <a:endParaRPr lang="en-US" dirty="0"/>
          </a:p>
        </p:txBody>
      </p:sp>
      <p:sp>
        <p:nvSpPr>
          <p:cNvPr id="4" name="Content Placeholder 3"/>
          <p:cNvSpPr>
            <a:spLocks noGrp="1"/>
          </p:cNvSpPr>
          <p:nvPr>
            <p:ph sz="half" idx="2"/>
          </p:nvPr>
        </p:nvSpPr>
        <p:spPr/>
        <p:txBody>
          <a:bodyPr/>
          <a:lstStyle/>
          <a:p>
            <a:r>
              <a:rPr lang="en-US" u="sng" dirty="0">
                <a:hlinkClick r:id="rId3"/>
              </a:rPr>
              <a:t>https://www.youtube.com/watch?v=mn34mnnDnKU</a:t>
            </a:r>
            <a:endParaRPr lang="en-US" dirty="0"/>
          </a:p>
        </p:txBody>
      </p:sp>
    </p:spTree>
    <p:extLst>
      <p:ext uri="{BB962C8B-B14F-4D97-AF65-F5344CB8AC3E}">
        <p14:creationId xmlns:p14="http://schemas.microsoft.com/office/powerpoint/2010/main" xmlns="" val="3553156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US" altLang="en-US"/>
              <a:t>1</a:t>
            </a:r>
            <a:r>
              <a:rPr lang="en-US" altLang="en-US" baseline="30000"/>
              <a:t>st</a:t>
            </a:r>
            <a:r>
              <a:rPr lang="en-US" altLang="en-US"/>
              <a:t> Law</a:t>
            </a:r>
          </a:p>
        </p:txBody>
      </p:sp>
      <p:sp>
        <p:nvSpPr>
          <p:cNvPr id="40962" name="Rectangle 2"/>
          <p:cNvSpPr>
            <a:spLocks noGrp="1" noChangeArrowheads="1"/>
          </p:cNvSpPr>
          <p:nvPr>
            <p:ph type="body" sz="half" idx="1"/>
          </p:nvPr>
        </p:nvSpPr>
        <p:spPr>
          <a:xfrm>
            <a:off x="76200" y="1447800"/>
            <a:ext cx="4267200" cy="4530725"/>
          </a:xfrm>
        </p:spPr>
        <p:txBody>
          <a:bodyPr/>
          <a:lstStyle/>
          <a:p>
            <a:r>
              <a:rPr lang="en-US" altLang="en-US" sz="4000" u="sng" dirty="0">
                <a:solidFill>
                  <a:srgbClr val="FF0000"/>
                </a:solidFill>
                <a:latin typeface="Georgia" panose="02040502050405020303" pitchFamily="18" charset="0"/>
              </a:rPr>
              <a:t>Inertia is the  tendency of an object to resist changes in its velocity</a:t>
            </a:r>
            <a:r>
              <a:rPr lang="en-US" altLang="en-US" sz="4000" dirty="0">
                <a:solidFill>
                  <a:schemeClr val="tx2"/>
                </a:solidFill>
                <a:latin typeface="Georgia" panose="02040502050405020303" pitchFamily="18" charset="0"/>
              </a:rPr>
              <a:t>: whether in motion or motionless.</a:t>
            </a:r>
          </a:p>
        </p:txBody>
      </p:sp>
      <p:sp>
        <p:nvSpPr>
          <p:cNvPr id="40970" name="Text Box 10"/>
          <p:cNvSpPr txBox="1">
            <a:spLocks noChangeArrowheads="1"/>
          </p:cNvSpPr>
          <p:nvPr/>
        </p:nvSpPr>
        <p:spPr bwMode="auto">
          <a:xfrm>
            <a:off x="4267200" y="5257800"/>
            <a:ext cx="4572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dirty="0"/>
              <a:t>These </a:t>
            </a:r>
            <a:r>
              <a:rPr lang="en-US" altLang="en-US" dirty="0" smtClean="0"/>
              <a:t>basketballs will </a:t>
            </a:r>
            <a:r>
              <a:rPr lang="en-US" altLang="en-US" dirty="0"/>
              <a:t>not move unless acted on by an unbalanced force.</a:t>
            </a:r>
          </a:p>
        </p:txBody>
      </p:sp>
      <p:pic>
        <p:nvPicPr>
          <p:cNvPr id="3" name="Content Placeholder 2"/>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155017" y="1447800"/>
            <a:ext cx="4073059" cy="3588194"/>
          </a:xfrm>
        </p:spPr>
      </p:pic>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1</a:t>
            </a:r>
            <a:r>
              <a:rPr lang="en-US" altLang="en-US" baseline="30000"/>
              <a:t>st</a:t>
            </a:r>
            <a:r>
              <a:rPr lang="en-US" altLang="en-US"/>
              <a:t> Law </a:t>
            </a:r>
          </a:p>
        </p:txBody>
      </p:sp>
      <p:pic>
        <p:nvPicPr>
          <p:cNvPr id="26627" name="Picture 3" descr="j0336838"/>
          <p:cNvPicPr>
            <a:picLocks noGrp="1" noChangeAspect="1" noChangeArrowheads="1" noCrop="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4495800" y="1600200"/>
            <a:ext cx="3886200" cy="37528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6628" name="Rectangle 4"/>
          <p:cNvSpPr>
            <a:spLocks noGrp="1" noChangeArrowheads="1"/>
          </p:cNvSpPr>
          <p:nvPr>
            <p:ph type="body" sz="half" idx="2"/>
          </p:nvPr>
        </p:nvSpPr>
        <p:spPr>
          <a:xfrm>
            <a:off x="228600" y="1447800"/>
            <a:ext cx="4038600" cy="4525963"/>
          </a:xfrm>
        </p:spPr>
        <p:txBody>
          <a:bodyPr/>
          <a:lstStyle/>
          <a:p>
            <a:pPr>
              <a:lnSpc>
                <a:spcPct val="90000"/>
              </a:lnSpc>
            </a:pPr>
            <a:r>
              <a:rPr lang="en-US" altLang="en-US" sz="4000" dirty="0"/>
              <a:t>Once airborne, </a:t>
            </a:r>
            <a:r>
              <a:rPr lang="en-US" altLang="en-US" sz="4000" b="1" i="1" dirty="0">
                <a:solidFill>
                  <a:schemeClr val="accent5"/>
                </a:solidFill>
              </a:rPr>
              <a:t>unless acted on by an unbalanced force </a:t>
            </a:r>
            <a:r>
              <a:rPr lang="en-US" altLang="en-US" sz="4000" dirty="0"/>
              <a:t>(gravity and air – fluid friction), it would never stop! </a:t>
            </a:r>
          </a:p>
        </p:txBody>
      </p:sp>
    </p:spTree>
  </p:cSld>
  <p:clrMapOvr>
    <a:masterClrMapping/>
  </p:clrMapOvr>
  <p:transition spd="slow">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1</a:t>
            </a:r>
            <a:r>
              <a:rPr lang="en-US" altLang="en-US" baseline="30000"/>
              <a:t>st</a:t>
            </a:r>
            <a:r>
              <a:rPr lang="en-US" altLang="en-US"/>
              <a:t> Law </a:t>
            </a:r>
          </a:p>
        </p:txBody>
      </p:sp>
      <p:pic>
        <p:nvPicPr>
          <p:cNvPr id="25603" name="Picture 3" descr="j0336838"/>
          <p:cNvPicPr>
            <a:picLocks noGrp="1" noChangeAspect="1" noChangeArrowheads="1" noCrop="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457200" y="1828800"/>
            <a:ext cx="3886200" cy="3751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5604" name="Rectangle 4"/>
          <p:cNvSpPr>
            <a:spLocks noGrp="1" noChangeArrowheads="1"/>
          </p:cNvSpPr>
          <p:nvPr>
            <p:ph type="body" sz="half" idx="2"/>
          </p:nvPr>
        </p:nvSpPr>
        <p:spPr/>
        <p:txBody>
          <a:bodyPr/>
          <a:lstStyle/>
          <a:p>
            <a:r>
              <a:rPr lang="en-US" altLang="en-US" sz="4000"/>
              <a:t>Unless acted upon by an unbalanced force, this golf ball would sit on the tee forever. </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altLang="en-US" dirty="0"/>
          </a:p>
        </p:txBody>
      </p:sp>
      <p:sp>
        <p:nvSpPr>
          <p:cNvPr id="81923" name="Rectangle 3"/>
          <p:cNvSpPr>
            <a:spLocks noGrp="1" noChangeArrowheads="1"/>
          </p:cNvSpPr>
          <p:nvPr>
            <p:ph idx="1"/>
          </p:nvPr>
        </p:nvSpPr>
        <p:spPr/>
        <p:txBody>
          <a:bodyPr>
            <a:normAutofit lnSpcReduction="10000"/>
          </a:bodyPr>
          <a:lstStyle/>
          <a:p>
            <a:pPr>
              <a:buFont typeface="Wingdings" panose="05000000000000000000" pitchFamily="2" charset="2"/>
              <a:buNone/>
            </a:pPr>
            <a:r>
              <a:rPr lang="en-US" altLang="en-US" dirty="0"/>
              <a:t>		</a:t>
            </a:r>
            <a:r>
              <a:rPr lang="en-US" altLang="en-US" sz="4400" dirty="0"/>
              <a:t>Why then, do we observe every day objects in motion slowing down and becoming motionless seemingly without an outside force?</a:t>
            </a:r>
          </a:p>
          <a:p>
            <a:pPr lvl="1" algn="ctr">
              <a:buFont typeface="Wingdings" panose="05000000000000000000" pitchFamily="2" charset="2"/>
              <a:buNone/>
            </a:pPr>
            <a:r>
              <a:rPr lang="en-US" altLang="en-US" dirty="0"/>
              <a:t>	</a:t>
            </a:r>
            <a:r>
              <a:rPr lang="en-US" altLang="en-US" sz="3200" i="1" u="sng" dirty="0"/>
              <a:t>It’s a force we sometimes cannot see – friction.</a:t>
            </a:r>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altLang="en-US"/>
          </a:p>
        </p:txBody>
      </p:sp>
      <p:sp>
        <p:nvSpPr>
          <p:cNvPr id="82947" name="Rectangle 3"/>
          <p:cNvSpPr>
            <a:spLocks noGrp="1" noChangeArrowheads="1"/>
          </p:cNvSpPr>
          <p:nvPr>
            <p:ph idx="1"/>
          </p:nvPr>
        </p:nvSpPr>
        <p:spPr/>
        <p:txBody>
          <a:bodyPr/>
          <a:lstStyle/>
          <a:p>
            <a:pPr>
              <a:buFont typeface="Wingdings" panose="05000000000000000000" pitchFamily="2" charset="2"/>
              <a:buNone/>
            </a:pPr>
            <a:r>
              <a:rPr lang="en-US" altLang="en-US" dirty="0"/>
              <a:t>		</a:t>
            </a:r>
            <a:r>
              <a:rPr lang="en-US" altLang="en-US" sz="4400" i="1" u="sng" dirty="0">
                <a:solidFill>
                  <a:srgbClr val="FF0000"/>
                </a:solidFill>
              </a:rPr>
              <a:t>Objects on earth</a:t>
            </a:r>
            <a:r>
              <a:rPr lang="en-US" altLang="en-US" sz="4400" i="1" dirty="0"/>
              <a:t>, unlike the frictionless space the moon travels through, </a:t>
            </a:r>
            <a:r>
              <a:rPr lang="en-US" altLang="en-US" sz="4400" i="1" u="sng" dirty="0">
                <a:solidFill>
                  <a:srgbClr val="FF0000"/>
                </a:solidFill>
              </a:rPr>
              <a:t>are under the influence of friction</a:t>
            </a:r>
            <a:r>
              <a:rPr lang="en-US" altLang="en-US" sz="4400" i="1" u="sng" dirty="0"/>
              <a:t>.</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9525000" y="0"/>
            <a:ext cx="8229600" cy="1143000"/>
          </a:xfrm>
        </p:spPr>
        <p:txBody>
          <a:bodyPr/>
          <a:lstStyle/>
          <a:p>
            <a:endParaRPr lang="en-US" altLang="en-US"/>
          </a:p>
        </p:txBody>
      </p:sp>
      <p:sp>
        <p:nvSpPr>
          <p:cNvPr id="27650" name="Rectangle 2"/>
          <p:cNvSpPr>
            <a:spLocks noGrp="1" noChangeArrowheads="1"/>
          </p:cNvSpPr>
          <p:nvPr>
            <p:ph idx="1"/>
          </p:nvPr>
        </p:nvSpPr>
        <p:spPr>
          <a:xfrm>
            <a:off x="381000" y="3048000"/>
            <a:ext cx="8229600" cy="3154364"/>
          </a:xfrm>
        </p:spPr>
        <p:txBody>
          <a:bodyPr>
            <a:noAutofit/>
          </a:bodyPr>
          <a:lstStyle/>
          <a:p>
            <a:pPr>
              <a:lnSpc>
                <a:spcPct val="90000"/>
              </a:lnSpc>
            </a:pPr>
            <a:r>
              <a:rPr lang="en-US" altLang="en-US" sz="4000" dirty="0">
                <a:solidFill>
                  <a:srgbClr val="FF0000"/>
                </a:solidFill>
              </a:rPr>
              <a:t>There are four main types of friction:</a:t>
            </a:r>
          </a:p>
          <a:p>
            <a:pPr lvl="1">
              <a:lnSpc>
                <a:spcPct val="90000"/>
              </a:lnSpc>
            </a:pPr>
            <a:r>
              <a:rPr lang="en-US" altLang="en-US" sz="3200" dirty="0">
                <a:solidFill>
                  <a:srgbClr val="FF0000"/>
                </a:solidFill>
              </a:rPr>
              <a:t>Sliding friction: </a:t>
            </a:r>
            <a:r>
              <a:rPr lang="en-US" altLang="en-US" sz="3200" dirty="0">
                <a:solidFill>
                  <a:srgbClr val="FF0000"/>
                </a:solidFill>
                <a:effectLst/>
              </a:rPr>
              <a:t>ice skating</a:t>
            </a:r>
          </a:p>
          <a:p>
            <a:pPr lvl="1">
              <a:lnSpc>
                <a:spcPct val="90000"/>
              </a:lnSpc>
            </a:pPr>
            <a:r>
              <a:rPr lang="en-US" altLang="en-US" sz="3200" dirty="0">
                <a:solidFill>
                  <a:srgbClr val="FF0000"/>
                </a:solidFill>
              </a:rPr>
              <a:t>Rolling friction: </a:t>
            </a:r>
            <a:r>
              <a:rPr lang="en-US" altLang="en-US" sz="3200" dirty="0">
                <a:solidFill>
                  <a:srgbClr val="FF0000"/>
                </a:solidFill>
                <a:effectLst/>
              </a:rPr>
              <a:t>bowling</a:t>
            </a:r>
          </a:p>
          <a:p>
            <a:pPr lvl="1">
              <a:lnSpc>
                <a:spcPct val="90000"/>
              </a:lnSpc>
            </a:pPr>
            <a:r>
              <a:rPr lang="en-US" altLang="en-US" sz="3200" dirty="0">
                <a:solidFill>
                  <a:srgbClr val="FF0000"/>
                </a:solidFill>
              </a:rPr>
              <a:t>Fluid friction (air or liquid): </a:t>
            </a:r>
            <a:r>
              <a:rPr lang="en-US" altLang="en-US" sz="3200" dirty="0">
                <a:solidFill>
                  <a:srgbClr val="FF0000"/>
                </a:solidFill>
                <a:effectLst/>
              </a:rPr>
              <a:t>air or water resistance</a:t>
            </a:r>
          </a:p>
          <a:p>
            <a:pPr lvl="1">
              <a:lnSpc>
                <a:spcPct val="90000"/>
              </a:lnSpc>
            </a:pPr>
            <a:r>
              <a:rPr lang="en-US" altLang="en-US" sz="3200" dirty="0">
                <a:solidFill>
                  <a:srgbClr val="FF0000"/>
                </a:solidFill>
              </a:rPr>
              <a:t>Static friction: </a:t>
            </a:r>
            <a:r>
              <a:rPr lang="en-US" altLang="en-US" sz="3200" dirty="0">
                <a:solidFill>
                  <a:srgbClr val="FF0000"/>
                </a:solidFill>
                <a:effectLst/>
              </a:rPr>
              <a:t>initial friction when moving an object</a:t>
            </a:r>
          </a:p>
        </p:txBody>
      </p:sp>
      <p:sp>
        <p:nvSpPr>
          <p:cNvPr id="27651" name="WordArt 3"/>
          <p:cNvSpPr>
            <a:spLocks noChangeArrowheads="1" noChangeShapeType="1" noTextEdit="1"/>
          </p:cNvSpPr>
          <p:nvPr/>
        </p:nvSpPr>
        <p:spPr bwMode="auto">
          <a:xfrm>
            <a:off x="2133600" y="1418189"/>
            <a:ext cx="4267200" cy="1600200"/>
          </a:xfrm>
          <a:prstGeom prst="rect">
            <a:avLst/>
          </a:prstGeom>
        </p:spPr>
        <p:txBody>
          <a:bodyPr wrap="none" fromWordArt="1">
            <a:prstTxWarp prst="textPlain">
              <a:avLst>
                <a:gd name="adj" fmla="val 50000"/>
              </a:avLst>
            </a:prstTxWarp>
          </a:bodyPr>
          <a:lstStyle/>
          <a:p>
            <a:pPr algn="ctr"/>
            <a:r>
              <a:rPr lang="en-US" sz="3600" i="1" kern="10" dirty="0">
                <a:ln w="9525">
                  <a:solidFill>
                    <a:srgbClr val="FF0000"/>
                  </a:solidFill>
                  <a:round/>
                  <a:headEnd/>
                  <a:tailEnd/>
                </a:ln>
                <a:solidFill>
                  <a:srgbClr val="FF0000"/>
                </a:solidFill>
                <a:effectLst>
                  <a:outerShdw dist="35921" dir="2700000" algn="ctr" rotWithShape="0">
                    <a:srgbClr val="808080">
                      <a:alpha val="80000"/>
                    </a:srgbClr>
                  </a:outerShdw>
                </a:effectLst>
                <a:latin typeface="Arial Black" panose="020B0A04020102020204" pitchFamily="34" charset="0"/>
              </a:rPr>
              <a:t>Friction!</a:t>
            </a:r>
          </a:p>
        </p:txBody>
      </p:sp>
      <p:sp>
        <p:nvSpPr>
          <p:cNvPr id="27653" name="Text Box 5"/>
          <p:cNvSpPr txBox="1">
            <a:spLocks noChangeArrowheads="1"/>
          </p:cNvSpPr>
          <p:nvPr/>
        </p:nvSpPr>
        <p:spPr bwMode="auto">
          <a:xfrm>
            <a:off x="762000" y="381000"/>
            <a:ext cx="7391400"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effectLst>
                  <a:outerShdw blurRad="38100" dist="38100" dir="2700000" algn="tl">
                    <a:srgbClr val="000000"/>
                  </a:outerShdw>
                </a:effectLst>
                <a:latin typeface="Garamond" panose="02020404030301010803" pitchFamily="18" charset="0"/>
              </a:rPr>
              <a:t>What is this unbalanced force that acts on an object in motion?</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27651"/>
                                        </p:tgtEl>
                                        <p:attrNameLst>
                                          <p:attrName>style.color</p:attrName>
                                        </p:attrNameLst>
                                      </p:cBhvr>
                                      <p:to>
                                        <a:schemeClr val="accent2"/>
                                      </p:to>
                                    </p:animClr>
                                    <p:animClr clrSpc="rgb" dir="cw">
                                      <p:cBhvr>
                                        <p:cTn id="7" dur="1500" accel="50000" autoRev="1" fill="hold" tmFilter="0, 0; .33333, 1; 1, 1">
                                          <p:stCondLst>
                                            <p:cond delay="0"/>
                                          </p:stCondLst>
                                        </p:cTn>
                                        <p:tgtEl>
                                          <p:spTgt spid="27651"/>
                                        </p:tgtEl>
                                        <p:attrNameLst>
                                          <p:attrName>fillcolor</p:attrName>
                                        </p:attrNameLst>
                                      </p:cBhvr>
                                      <p:to>
                                        <a:schemeClr val="accent2"/>
                                      </p:to>
                                    </p:animClr>
                                    <p:set>
                                      <p:cBhvr>
                                        <p:cTn id="8" dur="3000" fill="hold"/>
                                        <p:tgtEl>
                                          <p:spTgt spid="27651"/>
                                        </p:tgtEl>
                                        <p:attrNameLst>
                                          <p:attrName>fill.type</p:attrName>
                                        </p:attrNameLst>
                                      </p:cBhvr>
                                      <p:to>
                                        <p:strVal val="solid"/>
                                      </p:to>
                                    </p:set>
                                    <p:set>
                                      <p:cBhvr>
                                        <p:cTn id="9" dur="3000" fill="hold"/>
                                        <p:tgtEl>
                                          <p:spTgt spid="27651"/>
                                        </p:tgtEl>
                                        <p:attrNameLst>
                                          <p:attrName>fill.on</p:attrName>
                                        </p:attrNameLst>
                                      </p:cBhvr>
                                      <p:to>
                                        <p:strVal val="true"/>
                                      </p:to>
                                    </p:set>
                                    <p:animScale>
                                      <p:cBhvr>
                                        <p:cTn id="10" dur="1500" accel="50000" autoRev="1" fill="hold" tmFilter="0, 0; .33333, 1; 1, 1">
                                          <p:stCondLst>
                                            <p:cond delay="0"/>
                                          </p:stCondLst>
                                        </p:cTn>
                                        <p:tgtEl>
                                          <p:spTgt spid="27651"/>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Maple</Template>
  <TotalTime>618</TotalTime>
  <Words>776</Words>
  <Application>Microsoft Office PowerPoint</Application>
  <PresentationFormat>On-screen Show (4:3)</PresentationFormat>
  <Paragraphs>102</Paragraphs>
  <Slides>31</Slides>
  <Notes>0</Notes>
  <HiddenSlides>0</HiddenSlides>
  <MMClips>1</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4" baseType="lpstr">
      <vt:lpstr>Default Design</vt:lpstr>
      <vt:lpstr>Integral</vt:lpstr>
      <vt:lpstr>Chart</vt:lpstr>
      <vt:lpstr>Science starter:</vt:lpstr>
      <vt:lpstr>Slide 2</vt:lpstr>
      <vt:lpstr>1st Law of Motion  (Law of Inertia) </vt:lpstr>
      <vt:lpstr>1st Law</vt:lpstr>
      <vt:lpstr>1st Law </vt:lpstr>
      <vt:lpstr>1st Law </vt:lpstr>
      <vt:lpstr>Slide 7</vt:lpstr>
      <vt:lpstr>Slide 8</vt:lpstr>
      <vt:lpstr>Slide 9</vt:lpstr>
      <vt:lpstr>Example of Friction</vt:lpstr>
      <vt:lpstr>Slide 11</vt:lpstr>
      <vt:lpstr>Newtons’s 1st Law and You</vt:lpstr>
      <vt:lpstr>2nd Law</vt:lpstr>
      <vt:lpstr>2nd Law</vt:lpstr>
      <vt:lpstr>2nd Law</vt:lpstr>
      <vt:lpstr>2nd Law (F = m x a)</vt:lpstr>
      <vt:lpstr>Slide 17</vt:lpstr>
      <vt:lpstr>Newton’s 2nd Law proves that different masses accelerate to the earth at the same rate, but with different forces.</vt:lpstr>
      <vt:lpstr>Slide 19</vt:lpstr>
      <vt:lpstr>Check Your Understanding</vt:lpstr>
      <vt:lpstr>Check Your Understanding</vt:lpstr>
      <vt:lpstr>Slide 22</vt:lpstr>
      <vt:lpstr>3rd Law</vt:lpstr>
      <vt:lpstr>3rd Law</vt:lpstr>
      <vt:lpstr>3rd Law</vt:lpstr>
      <vt:lpstr>Newton’s 3rd Law in Nature, Example:</vt:lpstr>
      <vt:lpstr>3rd Law: Example</vt:lpstr>
      <vt:lpstr>Slide 28</vt:lpstr>
      <vt:lpstr>Other examples of Newton’s Third Law</vt:lpstr>
      <vt:lpstr>3rd Law</vt:lpstr>
      <vt:lpstr>Videos:</vt:lpstr>
    </vt:vector>
  </TitlesOfParts>
  <Company>WJCC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 of Motion</dc:title>
  <dc:creator>lewisv</dc:creator>
  <cp:lastModifiedBy>VASC</cp:lastModifiedBy>
  <cp:revision>25</cp:revision>
  <dcterms:created xsi:type="dcterms:W3CDTF">2004-10-16T16:50:21Z</dcterms:created>
  <dcterms:modified xsi:type="dcterms:W3CDTF">2016-04-29T11:29:38Z</dcterms:modified>
</cp:coreProperties>
</file>