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92" r:id="rId2"/>
    <p:sldId id="304" r:id="rId3"/>
    <p:sldId id="264" r:id="rId4"/>
    <p:sldId id="297" r:id="rId5"/>
    <p:sldId id="299" r:id="rId6"/>
    <p:sldId id="300" r:id="rId7"/>
    <p:sldId id="305" r:id="rId8"/>
    <p:sldId id="286" r:id="rId9"/>
    <p:sldId id="287" r:id="rId10"/>
    <p:sldId id="288" r:id="rId11"/>
    <p:sldId id="289" r:id="rId12"/>
    <p:sldId id="290" r:id="rId13"/>
    <p:sldId id="296" r:id="rId14"/>
    <p:sldId id="291" r:id="rId15"/>
    <p:sldId id="301" r:id="rId16"/>
    <p:sldId id="302" r:id="rId17"/>
    <p:sldId id="303" r:id="rId18"/>
    <p:sldId id="29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8FCDD5-E6ED-4254-9ADF-114F58AC95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74BFAA-091C-413D-8776-0B329F3BA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A9927A-AC64-4BE5-9F44-6B5401BFE2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37A533-CA34-446C-A4E2-84253532F4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71A6FC-7752-4D88-B44A-1CBD5BE90E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26C9BA-45CA-4527-9E80-CA599F22D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8AFCBA-ADF7-425E-AA0B-2F362B4092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FE990E-DE68-4D8D-93ED-DD6AED573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C35B7E-A90A-4470-892A-C0317CFB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2F9732-FA0A-4C07-B91C-D1CD2CEAC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EE0A8-7E00-45AE-98B7-0E08E20B81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DC938F-F1B1-4F9F-8670-98F250F38C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GV3fv-uZYI" TargetMode="External"/><Relationship Id="rId2" Type="http://schemas.openxmlformats.org/officeDocument/2006/relationships/hyperlink" Target="http://www.youtube.com/watch?v=rgLJrvoX_q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500" dirty="0" smtClean="0"/>
              <a:t>Science Starter</a:t>
            </a:r>
            <a:endParaRPr lang="en-US" sz="6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87168"/>
          </a:xfrm>
        </p:spPr>
        <p:txBody>
          <a:bodyPr>
            <a:noAutofit/>
          </a:bodyPr>
          <a:lstStyle/>
          <a:p>
            <a:pPr marL="971550" lvl="1" indent="-514350" algn="l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 does an asexual organism reproduce?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 budding.  Why is budding an example of asexual reproduction?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3. Anaphase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Chromosomes </a:t>
            </a:r>
            <a:r>
              <a:rPr lang="en-US" b="1" dirty="0" smtClean="0">
                <a:solidFill>
                  <a:srgbClr val="C00000"/>
                </a:solidFill>
              </a:rPr>
              <a:t>separate.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362200"/>
            <a:ext cx="3434080" cy="2395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62200"/>
            <a:ext cx="3352800" cy="233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02640" y="488846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Anaphase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5181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Late Anaphase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4. </a:t>
            </a:r>
            <a:r>
              <a:rPr lang="en-US" b="1" dirty="0" err="1">
                <a:solidFill>
                  <a:srgbClr val="C00000"/>
                </a:solidFill>
              </a:rPr>
              <a:t>Telophase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New nuclei form containing exact copies of the original cell’s DNA</a:t>
            </a:r>
            <a:r>
              <a:rPr lang="en-US" dirty="0">
                <a:solidFill>
                  <a:srgbClr val="FFFF00"/>
                </a:solidFill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494220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C00000"/>
                </a:solidFill>
              </a:rPr>
              <a:t>Cytokinesis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cell pinches in the middle and divides into two </a:t>
            </a:r>
            <a:r>
              <a:rPr lang="en-US" b="1" i="1" dirty="0">
                <a:solidFill>
                  <a:srgbClr val="C00000"/>
                </a:solidFill>
              </a:rPr>
              <a:t>daughter cells.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81200"/>
            <a:ext cx="4614545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www.youtube.com/watch?v=rgLJrvoX_qo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>
                <a:hlinkClick r:id="rId3"/>
              </a:rPr>
              <a:t>http://www.youtube.com/watch?v=VGV3fv-uZYI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PMAT…C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Prophase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Metaphase</a:t>
            </a:r>
          </a:p>
          <a:p>
            <a:r>
              <a:rPr lang="en-US" sz="4000" b="1" dirty="0" smtClean="0">
                <a:solidFill>
                  <a:srgbClr val="C00000"/>
                </a:solidFill>
              </a:rPr>
              <a:t>Anaphase</a:t>
            </a:r>
          </a:p>
          <a:p>
            <a:r>
              <a:rPr lang="en-US" sz="4000" b="1" dirty="0" err="1" smtClean="0">
                <a:solidFill>
                  <a:srgbClr val="C00000"/>
                </a:solidFill>
              </a:rPr>
              <a:t>Telophase</a:t>
            </a:r>
            <a:endParaRPr lang="en-US" sz="4000" b="1" dirty="0" smtClean="0">
              <a:solidFill>
                <a:srgbClr val="C00000"/>
              </a:solidFill>
            </a:endParaRPr>
          </a:p>
          <a:p>
            <a:endParaRPr lang="en-US" sz="4000" b="1" dirty="0" smtClean="0">
              <a:solidFill>
                <a:srgbClr val="C00000"/>
              </a:solidFill>
            </a:endParaRPr>
          </a:p>
          <a:p>
            <a:r>
              <a:rPr lang="en-US" sz="4000" b="1" dirty="0" smtClean="0">
                <a:solidFill>
                  <a:srgbClr val="C00000"/>
                </a:solidFill>
              </a:rPr>
              <a:t>….</a:t>
            </a:r>
            <a:r>
              <a:rPr lang="en-US" sz="4000" b="1" dirty="0" err="1" smtClean="0">
                <a:solidFill>
                  <a:srgbClr val="C00000"/>
                </a:solidFill>
              </a:rPr>
              <a:t>Cytokinesis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Mitosis is:</a:t>
            </a:r>
          </a:p>
          <a:p>
            <a:endParaRPr lang="en-US" dirty="0"/>
          </a:p>
          <a:p>
            <a:pPr lvl="1"/>
            <a:r>
              <a:rPr lang="en-US" dirty="0" smtClean="0"/>
              <a:t>Asexual Reproduction?</a:t>
            </a:r>
          </a:p>
          <a:p>
            <a:pPr marL="347472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347472" lvl="1" indent="0">
              <a:buNone/>
            </a:pPr>
            <a:r>
              <a:rPr lang="en-US" dirty="0"/>
              <a:t>	</a:t>
            </a:r>
            <a:r>
              <a:rPr lang="en-US" dirty="0" smtClean="0"/>
              <a:t>	OR</a:t>
            </a:r>
          </a:p>
          <a:p>
            <a:pPr marL="347472" lvl="1" indent="0">
              <a:buNone/>
            </a:pPr>
            <a:endParaRPr lang="en-US" dirty="0"/>
          </a:p>
          <a:p>
            <a:pPr lvl="1"/>
            <a:r>
              <a:rPr lang="en-US" dirty="0" smtClean="0"/>
              <a:t>Sexual Reproduction?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Hint:  </a:t>
            </a:r>
            <a:endParaRPr lang="en-US" dirty="0"/>
          </a:p>
          <a:p>
            <a:pPr lvl="3"/>
            <a:r>
              <a:rPr lang="en-US" dirty="0" smtClean="0"/>
              <a:t>Asexual--one cell makes two identical offspring</a:t>
            </a:r>
          </a:p>
          <a:p>
            <a:pPr lvl="3"/>
            <a:r>
              <a:rPr lang="en-US" dirty="0" smtClean="0"/>
              <a:t>Sexual--two cells make genetically different offspring</a:t>
            </a:r>
          </a:p>
        </p:txBody>
      </p:sp>
    </p:spTree>
    <p:extLst>
      <p:ext uri="{BB962C8B-B14F-4D97-AF65-F5344CB8AC3E}">
        <p14:creationId xmlns:p14="http://schemas.microsoft.com/office/powerpoint/2010/main" val="370997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student will be bringing around science textbooks.  Turn to page </a:t>
            </a:r>
            <a:r>
              <a:rPr lang="en-US" b="1" dirty="0" smtClean="0">
                <a:solidFill>
                  <a:srgbClr val="FF0000"/>
                </a:solidFill>
              </a:rPr>
              <a:t>C83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You will also receive a foldable.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Label the top flap, “STAGES of MITOSIS”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394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Mitosis </a:t>
            </a:r>
            <a:r>
              <a:rPr lang="en-US" dirty="0" err="1" smtClean="0"/>
              <a:t>Foldables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229600" cy="48036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create five flaps to represent</a:t>
            </a:r>
          </a:p>
          <a:p>
            <a:pPr marL="347472" lvl="1" indent="0">
              <a:buNone/>
            </a:pPr>
            <a:r>
              <a:rPr lang="en-US" dirty="0"/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PMAT….C</a:t>
            </a:r>
            <a:endParaRPr lang="en-US" sz="3600" b="1" dirty="0">
              <a:solidFill>
                <a:srgbClr val="FF0000"/>
              </a:solidFill>
            </a:endParaRPr>
          </a:p>
          <a:p>
            <a:pPr marL="347472" lvl="1" indent="0">
              <a:buNone/>
            </a:pPr>
            <a:endParaRPr lang="en-US" dirty="0" smtClean="0"/>
          </a:p>
          <a:p>
            <a:r>
              <a:rPr lang="en-US" dirty="0" smtClean="0"/>
              <a:t>Use a pencil and two different colored markers from the bins.</a:t>
            </a:r>
          </a:p>
          <a:p>
            <a:endParaRPr lang="en-US" dirty="0"/>
          </a:p>
          <a:p>
            <a:r>
              <a:rPr lang="en-US" dirty="0" smtClean="0"/>
              <a:t>When you are done with the markers, please put them back in my box.</a:t>
            </a:r>
          </a:p>
          <a:p>
            <a:endParaRPr lang="en-US" dirty="0"/>
          </a:p>
          <a:p>
            <a:r>
              <a:rPr lang="en-US" dirty="0" smtClean="0"/>
              <a:t>Turn your </a:t>
            </a:r>
            <a:r>
              <a:rPr lang="en-US" dirty="0" err="1" smtClean="0"/>
              <a:t>foldables</a:t>
            </a:r>
            <a:r>
              <a:rPr lang="en-US" dirty="0" smtClean="0"/>
              <a:t> into me!  I will return them.</a:t>
            </a:r>
          </a:p>
        </p:txBody>
      </p:sp>
    </p:spTree>
    <p:extLst>
      <p:ext uri="{BB962C8B-B14F-4D97-AF65-F5344CB8AC3E}">
        <p14:creationId xmlns:p14="http://schemas.microsoft.com/office/powerpoint/2010/main" val="650634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772400" cy="4572000"/>
          </a:xfrm>
        </p:spPr>
        <p:txBody>
          <a:bodyPr>
            <a:noAutofit/>
          </a:bodyPr>
          <a:lstStyle/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Mitosis is the process that divides the cell’s nucleus into __________.</a:t>
            </a:r>
          </a:p>
          <a:p>
            <a:pPr marL="1565910" lvl="4" indent="-514350"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A.  3</a:t>
            </a:r>
          </a:p>
          <a:p>
            <a:pPr marL="1565910" lvl="4" indent="-514350"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B.  2</a:t>
            </a:r>
          </a:p>
          <a:p>
            <a:pPr marL="1565910" lvl="4" indent="-514350"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C.  1</a:t>
            </a:r>
          </a:p>
          <a:p>
            <a:pPr marL="1565910" lvl="4" indent="-514350">
              <a:spcBef>
                <a:spcPts val="0"/>
              </a:spcBef>
              <a:buFont typeface="+mj-lt"/>
              <a:buAutoNum type="alphaUcPeriod"/>
            </a:pPr>
            <a:r>
              <a:rPr lang="en-US" dirty="0" smtClean="0"/>
              <a:t>D.  4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List out the different stages of mitosis in correct order.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en-US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dirty="0" smtClean="0"/>
              <a:t>Explain what happens in Anaphase.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 DIVISION…The two types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64776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Asexual Cell Division</a:t>
            </a:r>
          </a:p>
          <a:p>
            <a:r>
              <a:rPr lang="en-US" dirty="0" smtClean="0"/>
              <a:t>Creates 2 daughter cells that have the exact same DNA</a:t>
            </a:r>
          </a:p>
          <a:p>
            <a:r>
              <a:rPr lang="en-US" dirty="0" smtClean="0"/>
              <a:t>A cell with 46 chromosomes creates 2 cells with 46 chromosomes each</a:t>
            </a:r>
          </a:p>
          <a:p>
            <a:r>
              <a:rPr lang="en-US" dirty="0" smtClean="0"/>
              <a:t>Creates Somatic (Body) Cells</a:t>
            </a:r>
          </a:p>
          <a:p>
            <a:r>
              <a:rPr lang="en-US" dirty="0" smtClean="0"/>
              <a:t>Creates DIPLOID Cells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447800"/>
            <a:ext cx="3935889" cy="3962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Sexual Cell Division</a:t>
            </a:r>
          </a:p>
          <a:p>
            <a:r>
              <a:rPr lang="en-US" dirty="0" smtClean="0"/>
              <a:t>Used to create GAMETES (sex cells—Egg and Sperm)</a:t>
            </a:r>
          </a:p>
          <a:p>
            <a:r>
              <a:rPr lang="en-US" dirty="0" smtClean="0"/>
              <a:t>Creates 4 daughter cells that have half the amount of DNA</a:t>
            </a:r>
          </a:p>
          <a:p>
            <a:r>
              <a:rPr lang="en-US" dirty="0" smtClean="0"/>
              <a:t>A cell with 46 chromosomes creates 4 cells with 23 chromosomes each</a:t>
            </a:r>
          </a:p>
          <a:p>
            <a:r>
              <a:rPr lang="en-US" dirty="0" smtClean="0"/>
              <a:t>Creates Haploid Cells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What is mitosis?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524000"/>
            <a:ext cx="8763000" cy="53340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Mitosis is the process that divides the cell’s nucleus into two, each with a complete set of genetic material from the parent cell. </a:t>
            </a:r>
          </a:p>
          <a:p>
            <a:pPr algn="ctr" eaLnBrk="1" hangingPunct="1">
              <a:spcBef>
                <a:spcPts val="20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</a:rPr>
              <a:t>4 phases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0352"/>
            <a:ext cx="8153400" cy="4727448"/>
          </a:xfrm>
        </p:spPr>
        <p:txBody>
          <a:bodyPr>
            <a:normAutofit/>
          </a:bodyPr>
          <a:lstStyle/>
          <a:p>
            <a:r>
              <a:rPr lang="en-US" u="sng" dirty="0" smtClean="0"/>
              <a:t>Nucleus</a:t>
            </a:r>
            <a:r>
              <a:rPr lang="en-US" dirty="0" smtClean="0"/>
              <a:t>:  Organelle that is the “command center” of the cell and contains all the genetic information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Surrounded by a </a:t>
            </a:r>
            <a:r>
              <a:rPr lang="en-US" u="sng" dirty="0" smtClean="0"/>
              <a:t>Nuclear Membrane </a:t>
            </a:r>
          </a:p>
          <a:p>
            <a:pPr lvl="1"/>
            <a:endParaRPr lang="en-US" u="sng" dirty="0"/>
          </a:p>
          <a:p>
            <a:r>
              <a:rPr lang="en-US" u="sng" dirty="0" smtClean="0"/>
              <a:t>Chromosome</a:t>
            </a:r>
            <a:r>
              <a:rPr lang="en-US" dirty="0" smtClean="0"/>
              <a:t>: threadlike structure that carries the genes (aka DNA)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the NUCLEUS</a:t>
            </a:r>
          </a:p>
          <a:p>
            <a:pPr marL="347472" lvl="1" indent="0">
              <a:buNone/>
            </a:pPr>
            <a:endParaRPr lang="en-US" dirty="0" smtClean="0"/>
          </a:p>
        </p:txBody>
      </p:sp>
      <p:pic>
        <p:nvPicPr>
          <p:cNvPr id="1026" name="Picture 2" descr="C:\Users\USCANNA\AppData\Local\Microsoft\Windows\Temporary Internet Files\Content.IE5\4AHKK2WV\MC90007129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95800"/>
            <a:ext cx="1917826" cy="204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51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tool?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Mitosis is used for….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101" name="Picture 5" descr="Tony_the_tig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342" y="1387475"/>
            <a:ext cx="2422525" cy="3352800"/>
          </a:xfrm>
          <a:prstGeom prst="rect">
            <a:avLst/>
          </a:prstGeom>
          <a:noFill/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267200" y="2743200"/>
            <a:ext cx="381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99"/>
                </a:solidFill>
              </a:rPr>
              <a:t>CD </a:t>
            </a:r>
            <a:r>
              <a:rPr lang="en-US" sz="3600"/>
              <a:t>is </a:t>
            </a:r>
            <a:r>
              <a:rPr lang="en-US" sz="3600">
                <a:solidFill>
                  <a:srgbClr val="FF3399"/>
                </a:solidFill>
              </a:rPr>
              <a:t>GRR</a:t>
            </a:r>
            <a:r>
              <a:rPr lang="en-US" sz="3600"/>
              <a:t>EAT!!!</a:t>
            </a:r>
            <a:endParaRPr lang="en-US" sz="360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8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CD</a:t>
            </a:r>
            <a:r>
              <a:rPr lang="en-US" dirty="0" smtClean="0"/>
              <a:t> is </a:t>
            </a:r>
            <a:r>
              <a:rPr lang="en-US" dirty="0" err="1" smtClean="0">
                <a:solidFill>
                  <a:srgbClr val="FF0000"/>
                </a:solidFill>
              </a:rPr>
              <a:t>GRR</a:t>
            </a:r>
            <a:r>
              <a:rPr lang="en-US" dirty="0" err="1" smtClean="0"/>
              <a:t>eat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CD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ell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ivision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rowth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epair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eproduction</a:t>
            </a:r>
            <a:endParaRPr lang="en-US" dirty="0"/>
          </a:p>
        </p:txBody>
      </p:sp>
      <p:pic>
        <p:nvPicPr>
          <p:cNvPr id="4" name="Picture 2" descr="http://www.biologycorner.com/resources/fiss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381000"/>
            <a:ext cx="4152900" cy="550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955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Interphase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Cell is at rest.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 the end of </a:t>
            </a:r>
            <a:r>
              <a:rPr lang="en-US" dirty="0" err="1" smtClean="0">
                <a:solidFill>
                  <a:srgbClr val="FF0000"/>
                </a:solidFill>
              </a:rPr>
              <a:t>Interphase</a:t>
            </a:r>
            <a:r>
              <a:rPr lang="en-US" dirty="0" smtClean="0">
                <a:solidFill>
                  <a:srgbClr val="FF0000"/>
                </a:solidFill>
              </a:rPr>
              <a:t>, cells grows in size and replicates (doubles) its DNA.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1. Prophase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Chromosomes condense and the nuclear membrane disappears.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819400"/>
            <a:ext cx="2457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819400"/>
            <a:ext cx="24574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82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Early Prophase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19800" y="4724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 Prophase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2. Metaphase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Chromosomes line up in the center of the cell.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472376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1551</TotalTime>
  <Words>403</Words>
  <Application>Microsoft Office PowerPoint</Application>
  <PresentationFormat>On-screen Show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ＭＳ Ｐゴシック</vt:lpstr>
      <vt:lpstr>Times New Roman</vt:lpstr>
      <vt:lpstr>Verdana</vt:lpstr>
      <vt:lpstr>Wingdings 2</vt:lpstr>
      <vt:lpstr>Aspect</vt:lpstr>
      <vt:lpstr>Science Starter</vt:lpstr>
      <vt:lpstr>CELL DIVISION…The two types</vt:lpstr>
      <vt:lpstr>What is mitosis?</vt:lpstr>
      <vt:lpstr>Vocabulary Recap</vt:lpstr>
      <vt:lpstr>Remember the tool?</vt:lpstr>
      <vt:lpstr>CD is GRReat!</vt:lpstr>
      <vt:lpstr>Interphase</vt:lpstr>
      <vt:lpstr>1. Prophase</vt:lpstr>
      <vt:lpstr>2. Metaphase</vt:lpstr>
      <vt:lpstr>3. Anaphase</vt:lpstr>
      <vt:lpstr>4. Telophase</vt:lpstr>
      <vt:lpstr>Cytokinesis</vt:lpstr>
      <vt:lpstr>Quick Videos</vt:lpstr>
      <vt:lpstr>PMAT…C</vt:lpstr>
      <vt:lpstr>What do you think?</vt:lpstr>
      <vt:lpstr>Mitosis Foldable</vt:lpstr>
      <vt:lpstr>Mitosis Foldables</vt:lpstr>
      <vt:lpstr>Exit Ticket</vt:lpstr>
    </vt:vector>
  </TitlesOfParts>
  <Company>NYCDOE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NYCDOE</dc:creator>
  <cp:lastModifiedBy>Ward, Anna C.</cp:lastModifiedBy>
  <cp:revision>46</cp:revision>
  <dcterms:created xsi:type="dcterms:W3CDTF">2009-12-13T06:14:06Z</dcterms:created>
  <dcterms:modified xsi:type="dcterms:W3CDTF">2016-02-25T19:34:18Z</dcterms:modified>
</cp:coreProperties>
</file>