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7" r:id="rId3"/>
    <p:sldId id="268" r:id="rId4"/>
    <p:sldId id="269" r:id="rId5"/>
    <p:sldId id="270" r:id="rId6"/>
    <p:sldId id="271" r:id="rId7"/>
    <p:sldId id="272" r:id="rId8"/>
    <p:sldId id="273" r:id="rId9"/>
    <p:sldId id="274" r:id="rId10"/>
    <p:sldId id="275" r:id="rId11"/>
    <p:sldId id="276" r:id="rId12"/>
    <p:sldId id="277" r:id="rId13"/>
    <p:sldId id="263" r:id="rId14"/>
    <p:sldId id="260" r:id="rId15"/>
    <p:sldId id="265" r:id="rId16"/>
    <p:sldId id="266" r:id="rId17"/>
    <p:sldId id="264" r:id="rId18"/>
    <p:sldId id="278" r:id="rId19"/>
    <p:sldId id="279" r:id="rId20"/>
    <p:sldId id="280" r:id="rId21"/>
    <p:sldId id="281" r:id="rId22"/>
    <p:sldId id="28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43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850AFE29-03DE-40F6-8271-0757317A9858}" type="datetimeFigureOut">
              <a:rPr lang="en-US" smtClean="0"/>
              <a:pPr/>
              <a:t>1/12/2015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060EC30-A8BA-4311-9A34-84EA12F94B8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0AFE29-03DE-40F6-8271-0757317A9858}"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0EC30-A8BA-4311-9A34-84EA12F94B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0AFE29-03DE-40F6-8271-0757317A9858}"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0EC30-A8BA-4311-9A34-84EA12F94B8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0AFE29-03DE-40F6-8271-0757317A9858}"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0EC30-A8BA-4311-9A34-84EA12F94B8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50AFE29-03DE-40F6-8271-0757317A9858}"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0EC30-A8BA-4311-9A34-84EA12F94B8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0AFE29-03DE-40F6-8271-0757317A9858}" type="datetimeFigureOut">
              <a:rPr lang="en-US" smtClean="0"/>
              <a:pPr/>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60EC30-A8BA-4311-9A34-84EA12F94B8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850AFE29-03DE-40F6-8271-0757317A9858}" type="datetimeFigureOut">
              <a:rPr lang="en-US" smtClean="0"/>
              <a:pPr/>
              <a:t>1/12/2015</a:t>
            </a:fld>
            <a:endParaRPr lang="en-US"/>
          </a:p>
        </p:txBody>
      </p:sp>
      <p:sp>
        <p:nvSpPr>
          <p:cNvPr id="27" name="Slide Number Placeholder 26"/>
          <p:cNvSpPr>
            <a:spLocks noGrp="1"/>
          </p:cNvSpPr>
          <p:nvPr>
            <p:ph type="sldNum" sz="quarter" idx="11"/>
          </p:nvPr>
        </p:nvSpPr>
        <p:spPr/>
        <p:txBody>
          <a:bodyPr rtlCol="0"/>
          <a:lstStyle/>
          <a:p>
            <a:fld id="{D060EC30-A8BA-4311-9A34-84EA12F94B8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850AFE29-03DE-40F6-8271-0757317A9858}" type="datetimeFigureOut">
              <a:rPr lang="en-US" smtClean="0"/>
              <a:pPr/>
              <a:t>1/12/2015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D060EC30-A8BA-4311-9A34-84EA12F94B8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0AFE29-03DE-40F6-8271-0757317A9858}" type="datetimeFigureOut">
              <a:rPr lang="en-US" smtClean="0"/>
              <a:pPr/>
              <a:t>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60EC30-A8BA-4311-9A34-84EA12F94B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0AFE29-03DE-40F6-8271-0757317A9858}" type="datetimeFigureOut">
              <a:rPr lang="en-US" smtClean="0"/>
              <a:pPr/>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60EC30-A8BA-4311-9A34-84EA12F94B8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0AFE29-03DE-40F6-8271-0757317A9858}" type="datetimeFigureOut">
              <a:rPr lang="en-US" smtClean="0"/>
              <a:pPr/>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60EC30-A8BA-4311-9A34-84EA12F94B8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50AFE29-03DE-40F6-8271-0757317A9858}" type="datetimeFigureOut">
              <a:rPr lang="en-US" smtClean="0"/>
              <a:pPr/>
              <a:t>1/12/2015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060EC30-A8BA-4311-9A34-84EA12F94B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youtube.com/watch?v=NHwt-IOQ1nE&amp;feature=relmf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brainpop.com/educators/community/blog/bp-topic/endocrine-syste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app.discoveryeducation.com/search?Ntt=adrenalin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youtube.com/watch?v=F0V_8ZXZyzM" TargetMode="External"/><Relationship Id="rId2" Type="http://schemas.openxmlformats.org/officeDocument/2006/relationships/hyperlink" Target="http://www.youtube.com/watch?v=Rf-lcBzZwC4"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youtube.com/watch?v=_QBy8DFaLR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brainpop.com/health/bodysystems/homeostasis/preview.we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Homeostasis &amp; Endocrine System</a:t>
            </a:r>
            <a:endParaRPr lang="en-US" dirty="0"/>
          </a:p>
        </p:txBody>
      </p:sp>
      <p:sp>
        <p:nvSpPr>
          <p:cNvPr id="3" name="Subtitle 2"/>
          <p:cNvSpPr>
            <a:spLocks noGrp="1"/>
          </p:cNvSpPr>
          <p:nvPr>
            <p:ph type="subTitle" idx="1"/>
          </p:nvPr>
        </p:nvSpPr>
        <p:spPr/>
        <p:txBody>
          <a:bodyPr/>
          <a:lstStyle/>
          <a:p>
            <a:r>
              <a:rPr lang="en-US" dirty="0" smtClean="0"/>
              <a:t>Mrs. Anna Ward</a:t>
            </a:r>
          </a:p>
          <a:p>
            <a:r>
              <a:rPr lang="en-US" dirty="0" smtClean="0"/>
              <a:t>Ridge Road MS</a:t>
            </a:r>
            <a:endParaRPr lang="en-US" dirty="0"/>
          </a:p>
        </p:txBody>
      </p:sp>
    </p:spTree>
    <p:extLst>
      <p:ext uri="{BB962C8B-B14F-4D97-AF65-F5344CB8AC3E}">
        <p14:creationId xmlns="" xmlns:p14="http://schemas.microsoft.com/office/powerpoint/2010/main" val="1271425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Think of something peaceful.</a:t>
            </a:r>
          </a:p>
          <a:p>
            <a:r>
              <a:rPr lang="en-US" dirty="0" smtClean="0"/>
              <a:t>Resist the urge to giggle.</a:t>
            </a:r>
          </a:p>
          <a:p>
            <a:endParaRPr lang="en-US" dirty="0"/>
          </a:p>
          <a:p>
            <a:r>
              <a:rPr lang="en-US" dirty="0" smtClean="0"/>
              <a:t>Take your pulse again this time. </a:t>
            </a:r>
          </a:p>
          <a:p>
            <a:r>
              <a:rPr lang="en-US" dirty="0" smtClean="0"/>
              <a:t>Record it into the table that we drew.  </a:t>
            </a:r>
            <a:endParaRPr lang="en-US" dirty="0"/>
          </a:p>
        </p:txBody>
      </p:sp>
      <p:sp>
        <p:nvSpPr>
          <p:cNvPr id="2" name="Title 1"/>
          <p:cNvSpPr>
            <a:spLocks noGrp="1"/>
          </p:cNvSpPr>
          <p:nvPr>
            <p:ph type="title"/>
          </p:nvPr>
        </p:nvSpPr>
        <p:spPr/>
        <p:txBody>
          <a:bodyPr/>
          <a:lstStyle/>
          <a:p>
            <a:r>
              <a:rPr lang="en-US" dirty="0" smtClean="0"/>
              <a:t>Homeostasis lab continued</a:t>
            </a:r>
            <a:endParaRPr lang="en-US" dirty="0"/>
          </a:p>
        </p:txBody>
      </p:sp>
    </p:spTree>
    <p:extLst>
      <p:ext uri="{BB962C8B-B14F-4D97-AF65-F5344CB8AC3E}">
        <p14:creationId xmlns="" xmlns:p14="http://schemas.microsoft.com/office/powerpoint/2010/main" val="2403458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Chair climbing</a:t>
            </a:r>
          </a:p>
          <a:p>
            <a:r>
              <a:rPr lang="en-US" dirty="0" smtClean="0"/>
              <a:t>Using the beat of the metronome, you will be climbing on top of your chair to the beat. </a:t>
            </a:r>
          </a:p>
          <a:p>
            <a:endParaRPr lang="en-US" dirty="0"/>
          </a:p>
          <a:p>
            <a:r>
              <a:rPr lang="en-US" dirty="0" smtClean="0"/>
              <a:t>Take your pulse, multiply it by six.  </a:t>
            </a:r>
          </a:p>
          <a:p>
            <a:r>
              <a:rPr lang="en-US" dirty="0" smtClean="0"/>
              <a:t>Record your heart rate.</a:t>
            </a:r>
          </a:p>
          <a:p>
            <a:r>
              <a:rPr lang="en-US" dirty="0" smtClean="0"/>
              <a:t>Do this 2 more times.   </a:t>
            </a:r>
          </a:p>
          <a:p>
            <a:r>
              <a:rPr lang="en-US" dirty="0" smtClean="0">
                <a:hlinkClick r:id="rId2"/>
              </a:rPr>
              <a:t>http://www.youtube.com/watch?v=NHwt-IOQ1nE&amp;feature=relmfu</a:t>
            </a:r>
            <a:r>
              <a:rPr lang="en-US" dirty="0" smtClean="0"/>
              <a:t> </a:t>
            </a:r>
            <a:endParaRPr lang="en-US" dirty="0"/>
          </a:p>
          <a:p>
            <a:endParaRPr lang="en-US" dirty="0"/>
          </a:p>
        </p:txBody>
      </p:sp>
      <p:sp>
        <p:nvSpPr>
          <p:cNvPr id="2" name="Title 1"/>
          <p:cNvSpPr>
            <a:spLocks noGrp="1"/>
          </p:cNvSpPr>
          <p:nvPr>
            <p:ph type="title"/>
          </p:nvPr>
        </p:nvSpPr>
        <p:spPr/>
        <p:txBody>
          <a:bodyPr/>
          <a:lstStyle/>
          <a:p>
            <a:r>
              <a:rPr lang="en-US" dirty="0" smtClean="0"/>
              <a:t>Homeostasis lab continued</a:t>
            </a:r>
            <a:endParaRPr lang="en-US" dirty="0"/>
          </a:p>
        </p:txBody>
      </p:sp>
    </p:spTree>
    <p:extLst>
      <p:ext uri="{BB962C8B-B14F-4D97-AF65-F5344CB8AC3E}">
        <p14:creationId xmlns="" xmlns:p14="http://schemas.microsoft.com/office/powerpoint/2010/main" val="5699404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On your notecard….</a:t>
            </a:r>
          </a:p>
          <a:p>
            <a:pPr marL="109728" indent="0">
              <a:buNone/>
            </a:pPr>
            <a:endParaRPr lang="en-US" dirty="0"/>
          </a:p>
          <a:p>
            <a:pPr marL="109728" indent="0">
              <a:buNone/>
            </a:pPr>
            <a:r>
              <a:rPr lang="en-US" dirty="0" smtClean="0"/>
              <a:t>Why would sweating be good for your body????  </a:t>
            </a:r>
          </a:p>
          <a:p>
            <a:pPr marL="109728" indent="0">
              <a:buNone/>
            </a:pPr>
            <a:endParaRPr lang="en-US" dirty="0"/>
          </a:p>
          <a:p>
            <a:pPr marL="109728" indent="0">
              <a:buNone/>
            </a:pPr>
            <a:endParaRPr lang="en-US" dirty="0" smtClean="0"/>
          </a:p>
          <a:p>
            <a:pPr marL="109728" indent="0">
              <a:buNone/>
            </a:pPr>
            <a:r>
              <a:rPr lang="en-US" dirty="0" smtClean="0"/>
              <a:t>How is it related to homeostasis?</a:t>
            </a:r>
            <a:endParaRPr lang="en-US" dirty="0"/>
          </a:p>
        </p:txBody>
      </p:sp>
      <p:sp>
        <p:nvSpPr>
          <p:cNvPr id="3" name="Title 2"/>
          <p:cNvSpPr>
            <a:spLocks noGrp="1"/>
          </p:cNvSpPr>
          <p:nvPr>
            <p:ph type="title"/>
          </p:nvPr>
        </p:nvSpPr>
        <p:spPr/>
        <p:txBody>
          <a:bodyPr>
            <a:normAutofit/>
          </a:bodyPr>
          <a:lstStyle/>
          <a:p>
            <a:r>
              <a:rPr lang="en-US" dirty="0" smtClean="0"/>
              <a:t>Check for understanding…</a:t>
            </a:r>
            <a:endParaRPr lang="en-US" dirty="0"/>
          </a:p>
        </p:txBody>
      </p:sp>
    </p:spTree>
    <p:extLst>
      <p:ext uri="{BB962C8B-B14F-4D97-AF65-F5344CB8AC3E}">
        <p14:creationId xmlns="" xmlns:p14="http://schemas.microsoft.com/office/powerpoint/2010/main" val="29512332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Endocrine System…so what is it???</a:t>
            </a:r>
            <a:endParaRPr lang="en-US" dirty="0"/>
          </a:p>
        </p:txBody>
      </p:sp>
      <p:sp>
        <p:nvSpPr>
          <p:cNvPr id="3" name="Content Placeholder 2"/>
          <p:cNvSpPr>
            <a:spLocks noGrp="1"/>
          </p:cNvSpPr>
          <p:nvPr>
            <p:ph idx="1"/>
          </p:nvPr>
        </p:nvSpPr>
        <p:spPr/>
        <p:txBody>
          <a:bodyPr>
            <a:normAutofit/>
          </a:bodyPr>
          <a:lstStyle/>
          <a:p>
            <a:r>
              <a:rPr lang="en-US" sz="4000" dirty="0" smtClean="0">
                <a:solidFill>
                  <a:srgbClr val="FF0000"/>
                </a:solidFill>
              </a:rPr>
              <a:t>The </a:t>
            </a:r>
            <a:r>
              <a:rPr lang="en-US" sz="4000" u="sng" dirty="0" smtClean="0">
                <a:solidFill>
                  <a:srgbClr val="FF0000"/>
                </a:solidFill>
              </a:rPr>
              <a:t>Endocrine System</a:t>
            </a:r>
            <a:r>
              <a:rPr lang="en-US" sz="4000" dirty="0" smtClean="0">
                <a:solidFill>
                  <a:srgbClr val="FF0000"/>
                </a:solidFill>
              </a:rPr>
              <a:t> uses chemical messages through hormones and glands to regulate the body.</a:t>
            </a:r>
            <a:endParaRPr lang="en-US" sz="4000" dirty="0">
              <a:solidFill>
                <a:srgbClr val="FF0000"/>
              </a:solidFill>
            </a:endParaRPr>
          </a:p>
          <a:p>
            <a:endParaRPr lang="en-US" sz="4000" dirty="0" smtClean="0">
              <a:solidFill>
                <a:srgbClr val="FF0000"/>
              </a:solidFill>
            </a:endParaRPr>
          </a:p>
          <a:p>
            <a:r>
              <a:rPr lang="en-US" sz="4000" dirty="0" smtClean="0"/>
              <a:t>An activity</a:t>
            </a:r>
          </a:p>
          <a:p>
            <a:endParaRPr lang="en-US" sz="4000" dirty="0">
              <a:solidFill>
                <a:srgbClr val="FF0000"/>
              </a:solidFill>
            </a:endParaRPr>
          </a:p>
        </p:txBody>
      </p:sp>
    </p:spTree>
    <p:extLst>
      <p:ext uri="{BB962C8B-B14F-4D97-AF65-F5344CB8AC3E}">
        <p14:creationId xmlns="" xmlns:p14="http://schemas.microsoft.com/office/powerpoint/2010/main" val="10717143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 Pop!!!  Endocrine System</a:t>
            </a:r>
            <a:endParaRPr lang="en-US" dirty="0"/>
          </a:p>
        </p:txBody>
      </p:sp>
      <p:sp>
        <p:nvSpPr>
          <p:cNvPr id="3" name="Content Placeholder 2"/>
          <p:cNvSpPr>
            <a:spLocks noGrp="1"/>
          </p:cNvSpPr>
          <p:nvPr>
            <p:ph idx="1"/>
          </p:nvPr>
        </p:nvSpPr>
        <p:spPr/>
        <p:txBody>
          <a:bodyPr/>
          <a:lstStyle/>
          <a:p>
            <a:pPr marL="109728" indent="0">
              <a:buNone/>
            </a:pPr>
            <a:r>
              <a:rPr lang="en-US" dirty="0">
                <a:hlinkClick r:id="rId2"/>
              </a:rPr>
              <a:t>http://www.brainpop.com/educators/community/blog/bp-topic/endocrine-system</a:t>
            </a:r>
            <a:r>
              <a:rPr lang="en-US" dirty="0" smtClean="0">
                <a:hlinkClick r:id="rId2"/>
              </a:rPr>
              <a:t>/</a:t>
            </a:r>
            <a:endParaRPr lang="en-US" dirty="0" smtClean="0"/>
          </a:p>
          <a:p>
            <a:pPr marL="109728" indent="0">
              <a:buNone/>
            </a:pPr>
            <a:endParaRPr lang="en-US" dirty="0"/>
          </a:p>
        </p:txBody>
      </p:sp>
      <p:pic>
        <p:nvPicPr>
          <p:cNvPr id="2050"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638800" y="3733800"/>
            <a:ext cx="2209800" cy="2209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243502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the Endocrine System:</a:t>
            </a:r>
            <a:endParaRPr lang="en-US" dirty="0"/>
          </a:p>
        </p:txBody>
      </p:sp>
      <p:sp>
        <p:nvSpPr>
          <p:cNvPr id="3" name="Content Placeholder 2"/>
          <p:cNvSpPr>
            <a:spLocks noGrp="1"/>
          </p:cNvSpPr>
          <p:nvPr>
            <p:ph idx="1"/>
          </p:nvPr>
        </p:nvSpPr>
        <p:spPr/>
        <p:txBody>
          <a:bodyPr/>
          <a:lstStyle/>
          <a:p>
            <a:r>
              <a:rPr lang="en-US" sz="4000" dirty="0" smtClean="0">
                <a:solidFill>
                  <a:srgbClr val="FF0000"/>
                </a:solidFill>
              </a:rPr>
              <a:t>HORMONES:  chemicals </a:t>
            </a:r>
            <a:r>
              <a:rPr lang="en-US" sz="4000" dirty="0">
                <a:solidFill>
                  <a:srgbClr val="FF0000"/>
                </a:solidFill>
              </a:rPr>
              <a:t>that sends metabolic messages in the </a:t>
            </a:r>
            <a:r>
              <a:rPr lang="en-US" sz="4000" dirty="0" smtClean="0">
                <a:solidFill>
                  <a:srgbClr val="FF0000"/>
                </a:solidFill>
              </a:rPr>
              <a:t>body</a:t>
            </a:r>
            <a:endParaRPr lang="en-US" sz="4000" dirty="0">
              <a:solidFill>
                <a:srgbClr val="FF0000"/>
              </a:solidFill>
            </a:endParaRPr>
          </a:p>
          <a:p>
            <a:endParaRPr lang="en-US" sz="4000" dirty="0">
              <a:solidFill>
                <a:srgbClr val="FF0000"/>
              </a:solidFill>
            </a:endParaRPr>
          </a:p>
          <a:p>
            <a:r>
              <a:rPr lang="en-US" sz="4000" dirty="0" smtClean="0">
                <a:solidFill>
                  <a:srgbClr val="FF0000"/>
                </a:solidFill>
              </a:rPr>
              <a:t>GLANDS:  organs </a:t>
            </a:r>
            <a:r>
              <a:rPr lang="en-US" sz="4000" dirty="0">
                <a:solidFill>
                  <a:srgbClr val="FF0000"/>
                </a:solidFill>
              </a:rPr>
              <a:t>that </a:t>
            </a:r>
            <a:r>
              <a:rPr lang="en-US" sz="4000" dirty="0" smtClean="0">
                <a:solidFill>
                  <a:srgbClr val="FF0000"/>
                </a:solidFill>
              </a:rPr>
              <a:t>produce Hormones</a:t>
            </a:r>
            <a:endParaRPr lang="en-US" sz="4000" dirty="0">
              <a:solidFill>
                <a:srgbClr val="FF0000"/>
              </a:solidFill>
            </a:endParaRPr>
          </a:p>
          <a:p>
            <a:endParaRPr lang="en-US" dirty="0"/>
          </a:p>
        </p:txBody>
      </p:sp>
    </p:spTree>
    <p:extLst>
      <p:ext uri="{BB962C8B-B14F-4D97-AF65-F5344CB8AC3E}">
        <p14:creationId xmlns="" xmlns:p14="http://schemas.microsoft.com/office/powerpoint/2010/main" val="3672742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Hormones control:</a:t>
            </a:r>
            <a:endParaRPr lang="en-US" dirty="0"/>
          </a:p>
        </p:txBody>
      </p:sp>
      <p:sp>
        <p:nvSpPr>
          <p:cNvPr id="3" name="Content Placeholder 2"/>
          <p:cNvSpPr>
            <a:spLocks noGrp="1"/>
          </p:cNvSpPr>
          <p:nvPr>
            <p:ph idx="1"/>
          </p:nvPr>
        </p:nvSpPr>
        <p:spPr/>
        <p:txBody>
          <a:bodyPr/>
          <a:lstStyle/>
          <a:p>
            <a:r>
              <a:rPr lang="en-US" dirty="0" smtClean="0"/>
              <a:t>Rate of Growth and Development</a:t>
            </a:r>
          </a:p>
          <a:p>
            <a:r>
              <a:rPr lang="en-US" dirty="0" smtClean="0"/>
              <a:t>Hunger</a:t>
            </a:r>
          </a:p>
          <a:p>
            <a:r>
              <a:rPr lang="en-US" dirty="0" smtClean="0"/>
              <a:t>Body Temperature</a:t>
            </a:r>
          </a:p>
          <a:p>
            <a:r>
              <a:rPr lang="en-US" dirty="0" smtClean="0"/>
              <a:t>Mood </a:t>
            </a:r>
          </a:p>
          <a:p>
            <a:r>
              <a:rPr lang="en-US" dirty="0" smtClean="0"/>
              <a:t>Metabolism</a:t>
            </a:r>
          </a:p>
          <a:p>
            <a:r>
              <a:rPr lang="en-US" dirty="0" smtClean="0"/>
              <a:t>Pretty much any process you can think of is influenced by hormones in some way!!!</a:t>
            </a:r>
          </a:p>
          <a:p>
            <a:endParaRPr lang="en-US" dirty="0" smtClean="0"/>
          </a:p>
          <a:p>
            <a:endParaRPr lang="en-US" dirty="0"/>
          </a:p>
        </p:txBody>
      </p:sp>
    </p:spTree>
    <p:extLst>
      <p:ext uri="{BB962C8B-B14F-4D97-AF65-F5344CB8AC3E}">
        <p14:creationId xmlns="" xmlns:p14="http://schemas.microsoft.com/office/powerpoint/2010/main" val="2433264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a:bodyPr>
          <a:lstStyle/>
          <a:p>
            <a:r>
              <a:rPr lang="en-US" dirty="0" smtClean="0"/>
              <a:t>Nervous and Endocrine…</a:t>
            </a:r>
            <a:endParaRPr lang="en-US" dirty="0"/>
          </a:p>
        </p:txBody>
      </p:sp>
      <p:sp>
        <p:nvSpPr>
          <p:cNvPr id="3" name="Content Placeholder 2"/>
          <p:cNvSpPr>
            <a:spLocks noGrp="1"/>
          </p:cNvSpPr>
          <p:nvPr>
            <p:ph idx="1"/>
          </p:nvPr>
        </p:nvSpPr>
        <p:spPr>
          <a:xfrm>
            <a:off x="457200" y="990600"/>
            <a:ext cx="8229600" cy="5583936"/>
          </a:xfrm>
        </p:spPr>
        <p:txBody>
          <a:bodyPr/>
          <a:lstStyle/>
          <a:p>
            <a:endParaRPr lang="en-US" dirty="0" smtClean="0"/>
          </a:p>
          <a:p>
            <a:r>
              <a:rPr lang="en-US" dirty="0" smtClean="0"/>
              <a:t>All messages in the body are sent either the endocrine or nervous system</a:t>
            </a:r>
          </a:p>
          <a:p>
            <a:r>
              <a:rPr lang="en-US" dirty="0" smtClean="0"/>
              <a:t>As a general rule of thumb:</a:t>
            </a:r>
          </a:p>
          <a:p>
            <a:endParaRPr lang="en-US" dirty="0" smtClean="0"/>
          </a:p>
          <a:p>
            <a:pPr lvl="1"/>
            <a:r>
              <a:rPr lang="en-US" dirty="0" smtClean="0">
                <a:solidFill>
                  <a:srgbClr val="FF0000"/>
                </a:solidFill>
              </a:rPr>
              <a:t>Fast responses (moving or thinking)</a:t>
            </a:r>
          </a:p>
          <a:p>
            <a:pPr marL="411480" lvl="1" indent="0">
              <a:buNone/>
            </a:pPr>
            <a:r>
              <a:rPr lang="en-US" dirty="0">
                <a:solidFill>
                  <a:srgbClr val="FF0000"/>
                </a:solidFill>
              </a:rPr>
              <a:t>	</a:t>
            </a:r>
            <a:r>
              <a:rPr lang="en-US" dirty="0" smtClean="0">
                <a:solidFill>
                  <a:srgbClr val="FF0000"/>
                </a:solidFill>
              </a:rPr>
              <a:t>=Nervous System</a:t>
            </a:r>
          </a:p>
          <a:p>
            <a:pPr lvl="1"/>
            <a:endParaRPr lang="en-US" dirty="0">
              <a:solidFill>
                <a:srgbClr val="FF0000"/>
              </a:solidFill>
            </a:endParaRPr>
          </a:p>
          <a:p>
            <a:pPr lvl="1"/>
            <a:r>
              <a:rPr lang="en-US" dirty="0" smtClean="0">
                <a:solidFill>
                  <a:srgbClr val="FF0000"/>
                </a:solidFill>
              </a:rPr>
              <a:t>Slow responses (growing, changes in the body)</a:t>
            </a:r>
          </a:p>
          <a:p>
            <a:pPr marL="411480" lvl="1" indent="0">
              <a:buNone/>
            </a:pPr>
            <a:r>
              <a:rPr lang="en-US" dirty="0">
                <a:solidFill>
                  <a:srgbClr val="FF0000"/>
                </a:solidFill>
              </a:rPr>
              <a:t>	</a:t>
            </a:r>
            <a:r>
              <a:rPr lang="en-US" dirty="0" smtClean="0">
                <a:solidFill>
                  <a:srgbClr val="FF0000"/>
                </a:solidFill>
              </a:rPr>
              <a:t>=Endocrine System</a:t>
            </a:r>
            <a:endParaRPr lang="en-US" dirty="0">
              <a:solidFill>
                <a:srgbClr val="FF0000"/>
              </a:solidFill>
            </a:endParaRPr>
          </a:p>
        </p:txBody>
      </p:sp>
    </p:spTree>
    <p:extLst>
      <p:ext uri="{BB962C8B-B14F-4D97-AF65-F5344CB8AC3E}">
        <p14:creationId xmlns="" xmlns:p14="http://schemas.microsoft.com/office/powerpoint/2010/main" val="22591553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1066800"/>
          </a:xfrm>
        </p:spPr>
        <p:txBody>
          <a:bodyPr/>
          <a:lstStyle/>
          <a:p>
            <a:r>
              <a:rPr lang="en-US" dirty="0" smtClean="0"/>
              <a:t>Hormones </a:t>
            </a:r>
            <a:endParaRPr lang="en-US" dirty="0"/>
          </a:p>
        </p:txBody>
      </p:sp>
      <p:sp>
        <p:nvSpPr>
          <p:cNvPr id="3" name="Content Placeholder 2"/>
          <p:cNvSpPr>
            <a:spLocks noGrp="1"/>
          </p:cNvSpPr>
          <p:nvPr>
            <p:ph idx="1"/>
          </p:nvPr>
        </p:nvSpPr>
        <p:spPr>
          <a:xfrm>
            <a:off x="381000" y="1524000"/>
            <a:ext cx="8305800" cy="5050536"/>
          </a:xfrm>
        </p:spPr>
        <p:txBody>
          <a:bodyPr>
            <a:normAutofit/>
          </a:bodyPr>
          <a:lstStyle/>
          <a:p>
            <a:r>
              <a:rPr lang="en-US" dirty="0" smtClean="0">
                <a:solidFill>
                  <a:srgbClr val="C00000"/>
                </a:solidFill>
              </a:rPr>
              <a:t>Hormones come from glands all over the body.  </a:t>
            </a:r>
          </a:p>
          <a:p>
            <a:r>
              <a:rPr lang="en-US" dirty="0" smtClean="0">
                <a:solidFill>
                  <a:srgbClr val="C00000"/>
                </a:solidFill>
              </a:rPr>
              <a:t>Hormone travel through the bloodstream as chemical messages to regulate many things:</a:t>
            </a:r>
          </a:p>
          <a:p>
            <a:pPr lvl="2"/>
            <a:r>
              <a:rPr lang="en-US" dirty="0" smtClean="0">
                <a:solidFill>
                  <a:srgbClr val="C00000"/>
                </a:solidFill>
              </a:rPr>
              <a:t>Growth</a:t>
            </a:r>
          </a:p>
          <a:p>
            <a:pPr lvl="2"/>
            <a:r>
              <a:rPr lang="en-US" dirty="0" smtClean="0">
                <a:solidFill>
                  <a:srgbClr val="C00000"/>
                </a:solidFill>
              </a:rPr>
              <a:t>Physical Development</a:t>
            </a:r>
          </a:p>
          <a:p>
            <a:pPr lvl="2"/>
            <a:r>
              <a:rPr lang="en-US" dirty="0" smtClean="0">
                <a:solidFill>
                  <a:srgbClr val="C00000"/>
                </a:solidFill>
              </a:rPr>
              <a:t>Sexual Development</a:t>
            </a:r>
          </a:p>
          <a:p>
            <a:pPr lvl="2"/>
            <a:r>
              <a:rPr lang="en-US" dirty="0" smtClean="0">
                <a:solidFill>
                  <a:srgbClr val="C00000"/>
                </a:solidFill>
              </a:rPr>
              <a:t>Body Temperature</a:t>
            </a:r>
          </a:p>
          <a:p>
            <a:pPr lvl="2"/>
            <a:r>
              <a:rPr lang="en-US" dirty="0" smtClean="0">
                <a:solidFill>
                  <a:srgbClr val="C00000"/>
                </a:solidFill>
              </a:rPr>
              <a:t>Stress Responses (Fight or Flight)</a:t>
            </a:r>
          </a:p>
          <a:p>
            <a:pPr lvl="2"/>
            <a:r>
              <a:rPr lang="en-US" dirty="0" smtClean="0">
                <a:solidFill>
                  <a:srgbClr val="C00000"/>
                </a:solidFill>
              </a:rPr>
              <a:t>Being tired/awake</a:t>
            </a:r>
          </a:p>
          <a:p>
            <a:pPr lvl="2"/>
            <a:r>
              <a:rPr lang="en-US" dirty="0" smtClean="0">
                <a:solidFill>
                  <a:srgbClr val="C00000"/>
                </a:solidFill>
              </a:rPr>
              <a:t>Being hungry/full</a:t>
            </a:r>
          </a:p>
          <a:p>
            <a:pPr lvl="2"/>
            <a:r>
              <a:rPr lang="en-US" dirty="0" smtClean="0">
                <a:solidFill>
                  <a:srgbClr val="C00000"/>
                </a:solidFill>
              </a:rPr>
              <a:t>Among many, many other things!!!</a:t>
            </a:r>
          </a:p>
          <a:p>
            <a:pPr lvl="2"/>
            <a:endParaRPr lang="en-US" dirty="0" smtClean="0"/>
          </a:p>
          <a:p>
            <a:pPr lvl="2"/>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Adrenaline</a:t>
            </a:r>
            <a:endParaRPr lang="en-US" dirty="0"/>
          </a:p>
        </p:txBody>
      </p:sp>
      <p:sp>
        <p:nvSpPr>
          <p:cNvPr id="3" name="Content Placeholder 2"/>
          <p:cNvSpPr>
            <a:spLocks noGrp="1"/>
          </p:cNvSpPr>
          <p:nvPr>
            <p:ph idx="1"/>
          </p:nvPr>
        </p:nvSpPr>
        <p:spPr/>
        <p:txBody>
          <a:bodyPr>
            <a:normAutofit lnSpcReduction="10000"/>
          </a:bodyPr>
          <a:lstStyle/>
          <a:p>
            <a:r>
              <a:rPr lang="en-US" u="sng" dirty="0" smtClean="0">
                <a:solidFill>
                  <a:srgbClr val="C00000"/>
                </a:solidFill>
              </a:rPr>
              <a:t>Adrenaline</a:t>
            </a:r>
            <a:r>
              <a:rPr lang="en-US" dirty="0" smtClean="0">
                <a:solidFill>
                  <a:srgbClr val="C00000"/>
                </a:solidFill>
              </a:rPr>
              <a:t> is a hormone produced in the </a:t>
            </a:r>
            <a:r>
              <a:rPr lang="en-US" u="sng" dirty="0" smtClean="0">
                <a:solidFill>
                  <a:srgbClr val="C00000"/>
                </a:solidFill>
              </a:rPr>
              <a:t>adrenal glands</a:t>
            </a:r>
            <a:r>
              <a:rPr lang="en-US" dirty="0" smtClean="0">
                <a:solidFill>
                  <a:srgbClr val="C00000"/>
                </a:solidFill>
              </a:rPr>
              <a:t> on top of the kidneys.  It helps your body respond in stressful situations.  (FIGHT or FLIGHT)</a:t>
            </a:r>
          </a:p>
          <a:p>
            <a:endParaRPr lang="en-US" dirty="0" smtClean="0"/>
          </a:p>
          <a:p>
            <a:r>
              <a:rPr lang="en-US" dirty="0">
                <a:solidFill>
                  <a:srgbClr val="C00000"/>
                </a:solidFill>
                <a:hlinkClick r:id="rId2"/>
              </a:rPr>
              <a:t>http://</a:t>
            </a:r>
            <a:r>
              <a:rPr lang="en-US" dirty="0" smtClean="0">
                <a:solidFill>
                  <a:srgbClr val="C00000"/>
                </a:solidFill>
                <a:hlinkClick r:id="rId2"/>
              </a:rPr>
              <a:t>app.discoveryeducation.com/search?Ntt=adrenaline</a:t>
            </a:r>
            <a:endParaRPr lang="en-US" dirty="0" smtClean="0">
              <a:solidFill>
                <a:srgbClr val="C00000"/>
              </a:solidFill>
            </a:endParaRPr>
          </a:p>
          <a:p>
            <a:pPr marL="0" indent="0">
              <a:buNone/>
            </a:pPr>
            <a:endParaRPr lang="en-US" dirty="0" smtClean="0">
              <a:solidFill>
                <a:srgbClr val="C00000"/>
              </a:solidFill>
            </a:endParaRPr>
          </a:p>
          <a:p>
            <a:r>
              <a:rPr lang="en-US" dirty="0" smtClean="0"/>
              <a:t>People can become addicted to this feeling (adrenaline junkies)</a:t>
            </a:r>
          </a:p>
          <a:p>
            <a:endParaRPr lang="en-US"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400" b="1" dirty="0" smtClean="0">
                <a:solidFill>
                  <a:srgbClr val="FF0000"/>
                </a:solidFill>
              </a:rPr>
              <a:t>The process which a living organism maintains a balanced internal environment to stay alive is called </a:t>
            </a:r>
            <a:r>
              <a:rPr lang="en-US" sz="4400" b="1" u="sng" dirty="0" smtClean="0">
                <a:solidFill>
                  <a:srgbClr val="FF0000"/>
                </a:solidFill>
              </a:rPr>
              <a:t>homeostasis</a:t>
            </a:r>
            <a:r>
              <a:rPr lang="en-US" sz="4400" b="1" dirty="0" smtClean="0">
                <a:solidFill>
                  <a:srgbClr val="FF0000"/>
                </a:solidFill>
              </a:rPr>
              <a:t>.  </a:t>
            </a:r>
            <a:endParaRPr lang="en-US" sz="4400" b="1" dirty="0">
              <a:solidFill>
                <a:srgbClr val="FF0000"/>
              </a:solidFill>
            </a:endParaRPr>
          </a:p>
        </p:txBody>
      </p:sp>
      <p:sp>
        <p:nvSpPr>
          <p:cNvPr id="2" name="Title 1"/>
          <p:cNvSpPr>
            <a:spLocks noGrp="1"/>
          </p:cNvSpPr>
          <p:nvPr>
            <p:ph type="title"/>
          </p:nvPr>
        </p:nvSpPr>
        <p:spPr/>
        <p:txBody>
          <a:bodyPr/>
          <a:lstStyle/>
          <a:p>
            <a:r>
              <a:rPr lang="en-US" b="1" dirty="0" smtClean="0"/>
              <a:t>Homeostasis</a:t>
            </a:r>
            <a:endParaRPr lang="en-US" b="1" dirty="0"/>
          </a:p>
        </p:txBody>
      </p:sp>
    </p:spTree>
    <p:extLst>
      <p:ext uri="{BB962C8B-B14F-4D97-AF65-F5344CB8AC3E}">
        <p14:creationId xmlns="" xmlns:p14="http://schemas.microsoft.com/office/powerpoint/2010/main" val="16032624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Pituitary Gland</a:t>
            </a:r>
            <a:endParaRPr lang="en-US" dirty="0"/>
          </a:p>
        </p:txBody>
      </p:sp>
      <p:sp>
        <p:nvSpPr>
          <p:cNvPr id="3" name="Content Placeholder 2"/>
          <p:cNvSpPr>
            <a:spLocks noGrp="1"/>
          </p:cNvSpPr>
          <p:nvPr>
            <p:ph idx="1"/>
          </p:nvPr>
        </p:nvSpPr>
        <p:spPr/>
        <p:txBody>
          <a:bodyPr/>
          <a:lstStyle/>
          <a:p>
            <a:r>
              <a:rPr lang="en-US" dirty="0" smtClean="0"/>
              <a:t>A gland in the brain about the size of a pea</a:t>
            </a:r>
          </a:p>
          <a:p>
            <a:r>
              <a:rPr lang="en-US" dirty="0" smtClean="0"/>
              <a:t>Regulates many of the glands and other hormones</a:t>
            </a:r>
          </a:p>
          <a:p>
            <a:r>
              <a:rPr lang="en-US" dirty="0" smtClean="0">
                <a:solidFill>
                  <a:srgbClr val="C00000"/>
                </a:solidFill>
              </a:rPr>
              <a:t>The </a:t>
            </a:r>
            <a:r>
              <a:rPr lang="en-US" u="sng" dirty="0" smtClean="0">
                <a:solidFill>
                  <a:srgbClr val="C00000"/>
                </a:solidFill>
              </a:rPr>
              <a:t>pituitary gland</a:t>
            </a:r>
            <a:r>
              <a:rPr lang="en-US" dirty="0" smtClean="0">
                <a:solidFill>
                  <a:srgbClr val="C00000"/>
                </a:solidFill>
              </a:rPr>
              <a:t> regulates growth in the human body.</a:t>
            </a:r>
          </a:p>
          <a:p>
            <a:endParaRPr lang="en-US" dirty="0" smtClean="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Pituitary Gland</a:t>
            </a:r>
            <a:endParaRPr lang="en-US" dirty="0"/>
          </a:p>
        </p:txBody>
      </p:sp>
      <p:sp>
        <p:nvSpPr>
          <p:cNvPr id="3" name="Content Placeholder 2"/>
          <p:cNvSpPr>
            <a:spLocks noGrp="1"/>
          </p:cNvSpPr>
          <p:nvPr>
            <p:ph idx="1"/>
          </p:nvPr>
        </p:nvSpPr>
        <p:spPr/>
        <p:txBody>
          <a:bodyPr/>
          <a:lstStyle/>
          <a:p>
            <a:r>
              <a:rPr lang="en-US" dirty="0" smtClean="0"/>
              <a:t>Brainstorm:  What would happen if the pituitary gland didn’t work properly?</a:t>
            </a:r>
          </a:p>
          <a:p>
            <a:endParaRPr lang="en-US" dirty="0" smtClean="0"/>
          </a:p>
          <a:p>
            <a:r>
              <a:rPr lang="en-US" dirty="0" smtClean="0">
                <a:hlinkClick r:id="rId2"/>
              </a:rPr>
              <a:t>http://www.youtube.com/watch?v=Rf-lcBzZwC4</a:t>
            </a:r>
            <a:endParaRPr lang="en-US" dirty="0" smtClean="0"/>
          </a:p>
          <a:p>
            <a:r>
              <a:rPr lang="en-US" dirty="0" smtClean="0">
                <a:hlinkClick r:id="rId3"/>
              </a:rPr>
              <a:t>http://www.youtube.com/watch?v=F0V_8ZXZyzM</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about not enough Growth Hormone?</a:t>
            </a:r>
            <a:endParaRPr lang="en-US" dirty="0"/>
          </a:p>
        </p:txBody>
      </p:sp>
      <p:sp>
        <p:nvSpPr>
          <p:cNvPr id="3" name="Content Placeholder 2"/>
          <p:cNvSpPr>
            <a:spLocks noGrp="1"/>
          </p:cNvSpPr>
          <p:nvPr>
            <p:ph idx="1"/>
          </p:nvPr>
        </p:nvSpPr>
        <p:spPr/>
        <p:txBody>
          <a:bodyPr/>
          <a:lstStyle/>
          <a:p>
            <a:endParaRPr lang="en-US" dirty="0" smtClean="0">
              <a:hlinkClick r:id="rId2"/>
            </a:endParaRPr>
          </a:p>
          <a:p>
            <a:r>
              <a:rPr lang="en-US" dirty="0" smtClean="0">
                <a:hlinkClick r:id="rId2"/>
              </a:rPr>
              <a:t>http://www.youtube.com/watch?v=_QBy8DFaLR4</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100628"/>
            <a:ext cx="7520940" cy="4995372"/>
          </a:xfrm>
        </p:spPr>
        <p:txBody>
          <a:bodyPr>
            <a:normAutofit/>
          </a:bodyPr>
          <a:lstStyle/>
          <a:p>
            <a:pPr marL="457200" indent="-457200">
              <a:buFont typeface="Arial" pitchFamily="34" charset="0"/>
              <a:buChar char="•"/>
            </a:pPr>
            <a:r>
              <a:rPr lang="en-US" sz="3200" dirty="0" smtClean="0"/>
              <a:t>Homeostasis means “remaining the same” in Latin.</a:t>
            </a:r>
          </a:p>
          <a:p>
            <a:pPr marL="457200" indent="-457200">
              <a:buFont typeface="Arial" pitchFamily="34" charset="0"/>
              <a:buChar char="•"/>
            </a:pPr>
            <a:endParaRPr lang="en-US" sz="3200" dirty="0" smtClean="0"/>
          </a:p>
          <a:p>
            <a:pPr marL="457200" indent="-457200">
              <a:buFont typeface="Arial" pitchFamily="34" charset="0"/>
              <a:buChar char="•"/>
            </a:pPr>
            <a:r>
              <a:rPr lang="en-US" sz="3200" dirty="0" smtClean="0"/>
              <a:t>In order to survive, your body has certain things that have to “remain the same” </a:t>
            </a:r>
          </a:p>
          <a:p>
            <a:pPr marL="457200" indent="-457200">
              <a:buFont typeface="Arial" pitchFamily="34" charset="0"/>
              <a:buChar char="•"/>
            </a:pPr>
            <a:endParaRPr lang="en-US" sz="3200" dirty="0" smtClean="0"/>
          </a:p>
          <a:p>
            <a:pPr marL="457200" indent="-457200">
              <a:buFont typeface="Arial" pitchFamily="34" charset="0"/>
              <a:buChar char="•"/>
            </a:pPr>
            <a:r>
              <a:rPr lang="en-US" sz="3200" dirty="0" smtClean="0"/>
              <a:t>When your body does this, it is </a:t>
            </a:r>
            <a:r>
              <a:rPr lang="en-US" sz="3200" u="sng" dirty="0" smtClean="0"/>
              <a:t>maintaining homeostasis</a:t>
            </a:r>
            <a:r>
              <a:rPr lang="en-US" sz="3200" dirty="0" smtClean="0"/>
              <a:t>.</a:t>
            </a:r>
            <a:endParaRPr lang="en-US" sz="3200" dirty="0"/>
          </a:p>
        </p:txBody>
      </p:sp>
      <p:sp>
        <p:nvSpPr>
          <p:cNvPr id="2" name="Title 1"/>
          <p:cNvSpPr>
            <a:spLocks noGrp="1"/>
          </p:cNvSpPr>
          <p:nvPr>
            <p:ph type="title"/>
          </p:nvPr>
        </p:nvSpPr>
        <p:spPr>
          <a:xfrm>
            <a:off x="228600" y="228600"/>
            <a:ext cx="8229600" cy="1066800"/>
          </a:xfrm>
        </p:spPr>
        <p:txBody>
          <a:bodyPr/>
          <a:lstStyle/>
          <a:p>
            <a:r>
              <a:rPr lang="en-US" dirty="0" smtClean="0"/>
              <a:t>Homeostasis</a:t>
            </a:r>
            <a:endParaRPr lang="en-US" dirty="0"/>
          </a:p>
        </p:txBody>
      </p:sp>
    </p:spTree>
    <p:extLst>
      <p:ext uri="{BB962C8B-B14F-4D97-AF65-F5344CB8AC3E}">
        <p14:creationId xmlns="" xmlns:p14="http://schemas.microsoft.com/office/powerpoint/2010/main" val="3653403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76400"/>
            <a:ext cx="8229600" cy="4995672"/>
          </a:xfrm>
        </p:spPr>
        <p:txBody>
          <a:bodyPr>
            <a:normAutofit/>
          </a:bodyPr>
          <a:lstStyle/>
          <a:p>
            <a:r>
              <a:rPr lang="en-US" dirty="0" smtClean="0"/>
              <a:t>You walk outside without your sweatshirt in January. </a:t>
            </a:r>
          </a:p>
          <a:p>
            <a:endParaRPr lang="en-US" dirty="0"/>
          </a:p>
          <a:p>
            <a:r>
              <a:rPr lang="en-US" dirty="0" smtClean="0"/>
              <a:t>Your body temperature drops.  Oops!  Your body does not like this because cells could die from the cold.</a:t>
            </a:r>
          </a:p>
          <a:p>
            <a:endParaRPr lang="en-US" dirty="0" smtClean="0"/>
          </a:p>
          <a:p>
            <a:r>
              <a:rPr lang="en-US" dirty="0" smtClean="0"/>
              <a:t>Your brain tells your muscles to shiver, creating heat for your cells until you can return to the heat of your classroom.</a:t>
            </a:r>
            <a:endParaRPr lang="en-US" dirty="0"/>
          </a:p>
        </p:txBody>
      </p:sp>
      <p:sp>
        <p:nvSpPr>
          <p:cNvPr id="3" name="Title 2"/>
          <p:cNvSpPr>
            <a:spLocks noGrp="1"/>
          </p:cNvSpPr>
          <p:nvPr>
            <p:ph type="title"/>
          </p:nvPr>
        </p:nvSpPr>
        <p:spPr>
          <a:xfrm>
            <a:off x="381000" y="533400"/>
            <a:ext cx="8229600" cy="1066800"/>
          </a:xfrm>
        </p:spPr>
        <p:txBody>
          <a:bodyPr>
            <a:normAutofit fontScale="90000"/>
          </a:bodyPr>
          <a:lstStyle/>
          <a:p>
            <a:r>
              <a:rPr lang="en-US" dirty="0" smtClean="0"/>
              <a:t>Some examples of maintaining homeostasis…</a:t>
            </a:r>
            <a:endParaRPr lang="en-US" dirty="0"/>
          </a:p>
        </p:txBody>
      </p:sp>
    </p:spTree>
    <p:extLst>
      <p:ext uri="{BB962C8B-B14F-4D97-AF65-F5344CB8AC3E}">
        <p14:creationId xmlns="" xmlns:p14="http://schemas.microsoft.com/office/powerpoint/2010/main" val="1461715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305800" cy="5126736"/>
          </a:xfrm>
        </p:spPr>
        <p:txBody>
          <a:bodyPr>
            <a:normAutofit/>
          </a:bodyPr>
          <a:lstStyle/>
          <a:p>
            <a:r>
              <a:rPr lang="en-US" dirty="0" smtClean="0"/>
              <a:t>You find an old take out container in your fridge.  You don’t realize how old it is and are actually eating spoiled food!</a:t>
            </a:r>
          </a:p>
          <a:p>
            <a:r>
              <a:rPr lang="en-US" dirty="0" smtClean="0"/>
              <a:t>You actually ingest tons of bacteria that starts invading your body systems.</a:t>
            </a:r>
          </a:p>
          <a:p>
            <a:r>
              <a:rPr lang="en-US" dirty="0" smtClean="0"/>
              <a:t>Once the brain recognizes that there is an intruder, you brain tells your digestive system to rid itself of the foreign toxin ASAP through vomiting and diarrhea and dispatches antibodies to kill remaining bacteria.</a:t>
            </a:r>
          </a:p>
        </p:txBody>
      </p:sp>
      <p:sp>
        <p:nvSpPr>
          <p:cNvPr id="3" name="Title 2"/>
          <p:cNvSpPr>
            <a:spLocks noGrp="1"/>
          </p:cNvSpPr>
          <p:nvPr>
            <p:ph type="title"/>
          </p:nvPr>
        </p:nvSpPr>
        <p:spPr>
          <a:xfrm>
            <a:off x="457200" y="457200"/>
            <a:ext cx="8229600" cy="1066800"/>
          </a:xfrm>
        </p:spPr>
        <p:txBody>
          <a:bodyPr/>
          <a:lstStyle/>
          <a:p>
            <a:r>
              <a:rPr lang="en-US" dirty="0" smtClean="0"/>
              <a:t>Another example….</a:t>
            </a:r>
            <a:endParaRPr lang="en-US" dirty="0"/>
          </a:p>
        </p:txBody>
      </p:sp>
    </p:spTree>
    <p:extLst>
      <p:ext uri="{BB962C8B-B14F-4D97-AF65-F5344CB8AC3E}">
        <p14:creationId xmlns="" xmlns:p14="http://schemas.microsoft.com/office/powerpoint/2010/main" val="1894516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898136"/>
          </a:xfrm>
        </p:spPr>
        <p:txBody>
          <a:bodyPr/>
          <a:lstStyle/>
          <a:p>
            <a:endParaRPr lang="en-US" dirty="0" smtClean="0"/>
          </a:p>
          <a:p>
            <a:r>
              <a:rPr lang="en-US" dirty="0" smtClean="0"/>
              <a:t>You drink a lot of water right before bedtime.</a:t>
            </a:r>
          </a:p>
          <a:p>
            <a:r>
              <a:rPr lang="en-US" dirty="0" smtClean="0"/>
              <a:t>Your body has more water than the cells need.</a:t>
            </a:r>
          </a:p>
          <a:p>
            <a:r>
              <a:rPr lang="en-US" dirty="0" smtClean="0"/>
              <a:t>Your brain registers this and tells your urinary system to remove the excess water through your bladder.</a:t>
            </a:r>
            <a:endParaRPr lang="en-US" dirty="0"/>
          </a:p>
        </p:txBody>
      </p:sp>
      <p:sp>
        <p:nvSpPr>
          <p:cNvPr id="3" name="Title 2"/>
          <p:cNvSpPr>
            <a:spLocks noGrp="1"/>
          </p:cNvSpPr>
          <p:nvPr>
            <p:ph type="title"/>
          </p:nvPr>
        </p:nvSpPr>
        <p:spPr>
          <a:xfrm>
            <a:off x="533400" y="609600"/>
            <a:ext cx="8229600" cy="1066800"/>
          </a:xfrm>
        </p:spPr>
        <p:txBody>
          <a:bodyPr/>
          <a:lstStyle/>
          <a:p>
            <a:r>
              <a:rPr lang="en-US" dirty="0" smtClean="0"/>
              <a:t>One final one…</a:t>
            </a:r>
            <a:endParaRPr lang="en-US" dirty="0"/>
          </a:p>
        </p:txBody>
      </p:sp>
    </p:spTree>
    <p:extLst>
      <p:ext uri="{BB962C8B-B14F-4D97-AF65-F5344CB8AC3E}">
        <p14:creationId xmlns="" xmlns:p14="http://schemas.microsoft.com/office/powerpoint/2010/main" val="68612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hlinkClick r:id="rId2"/>
              </a:rPr>
              <a:t>http://</a:t>
            </a:r>
            <a:r>
              <a:rPr lang="en-US" dirty="0" smtClean="0">
                <a:hlinkClick r:id="rId2"/>
              </a:rPr>
              <a:t>www.brainpop.com/health/bodysystems/homeostasis/preview.weml</a:t>
            </a:r>
            <a:endParaRPr lang="en-US" dirty="0" smtClean="0"/>
          </a:p>
          <a:p>
            <a:endParaRPr lang="en-US" dirty="0"/>
          </a:p>
        </p:txBody>
      </p:sp>
      <p:sp>
        <p:nvSpPr>
          <p:cNvPr id="3" name="Title 2"/>
          <p:cNvSpPr>
            <a:spLocks noGrp="1"/>
          </p:cNvSpPr>
          <p:nvPr>
            <p:ph type="title"/>
          </p:nvPr>
        </p:nvSpPr>
        <p:spPr/>
        <p:txBody>
          <a:bodyPr/>
          <a:lstStyle/>
          <a:p>
            <a:r>
              <a:rPr lang="en-US" dirty="0" smtClean="0"/>
              <a:t>Brain POP</a:t>
            </a:r>
            <a:endParaRPr lang="en-US" dirty="0"/>
          </a:p>
        </p:txBody>
      </p:sp>
    </p:spTree>
    <p:extLst>
      <p:ext uri="{BB962C8B-B14F-4D97-AF65-F5344CB8AC3E}">
        <p14:creationId xmlns="" xmlns:p14="http://schemas.microsoft.com/office/powerpoint/2010/main" val="12285313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Homeostasis Lab Table (Page 20)</a:t>
            </a:r>
            <a:endParaRPr lang="en-US" dirty="0"/>
          </a:p>
        </p:txBody>
      </p:sp>
      <p:graphicFrame>
        <p:nvGraphicFramePr>
          <p:cNvPr id="4" name="Table 3"/>
          <p:cNvGraphicFramePr>
            <a:graphicFrameLocks noGrp="1"/>
          </p:cNvGraphicFramePr>
          <p:nvPr/>
        </p:nvGraphicFramePr>
        <p:xfrm>
          <a:off x="304800" y="1397000"/>
          <a:ext cx="8229600" cy="5232402"/>
        </p:xfrm>
        <a:graphic>
          <a:graphicData uri="http://schemas.openxmlformats.org/drawingml/2006/table">
            <a:tbl>
              <a:tblPr firstRow="1" bandRow="1">
                <a:tableStyleId>{5C22544A-7EE6-4342-B048-85BDC9FD1C3A}</a:tableStyleId>
              </a:tblPr>
              <a:tblGrid>
                <a:gridCol w="4114800"/>
                <a:gridCol w="4114800"/>
              </a:tblGrid>
              <a:tr h="747486">
                <a:tc>
                  <a:txBody>
                    <a:bodyPr/>
                    <a:lstStyle/>
                    <a:p>
                      <a:r>
                        <a:rPr lang="en-US" dirty="0" smtClean="0"/>
                        <a:t>Activity</a:t>
                      </a:r>
                      <a:endParaRPr lang="en-US" dirty="0"/>
                    </a:p>
                  </a:txBody>
                  <a:tcPr/>
                </a:tc>
                <a:tc>
                  <a:txBody>
                    <a:bodyPr/>
                    <a:lstStyle/>
                    <a:p>
                      <a:r>
                        <a:rPr lang="en-US" dirty="0" smtClean="0"/>
                        <a:t>Pulse Rate</a:t>
                      </a:r>
                      <a:r>
                        <a:rPr lang="en-US" baseline="0" dirty="0" smtClean="0"/>
                        <a:t> </a:t>
                      </a:r>
                      <a:endParaRPr lang="en-US" dirty="0"/>
                    </a:p>
                  </a:txBody>
                  <a:tcPr/>
                </a:tc>
              </a:tr>
              <a:tr h="747486">
                <a:tc>
                  <a:txBody>
                    <a:bodyPr/>
                    <a:lstStyle/>
                    <a:p>
                      <a:r>
                        <a:rPr lang="en-US" dirty="0" smtClean="0"/>
                        <a:t>Resting</a:t>
                      </a:r>
                      <a:endParaRPr lang="en-US" dirty="0"/>
                    </a:p>
                  </a:txBody>
                  <a:tcPr/>
                </a:tc>
                <a:tc>
                  <a:txBody>
                    <a:bodyPr/>
                    <a:lstStyle/>
                    <a:p>
                      <a:endParaRPr lang="en-US" dirty="0"/>
                    </a:p>
                  </a:txBody>
                  <a:tcPr/>
                </a:tc>
              </a:tr>
              <a:tr h="747486">
                <a:tc>
                  <a:txBody>
                    <a:bodyPr/>
                    <a:lstStyle/>
                    <a:p>
                      <a:r>
                        <a:rPr lang="en-US" dirty="0" smtClean="0"/>
                        <a:t>Slowing</a:t>
                      </a:r>
                      <a:r>
                        <a:rPr lang="en-US" baseline="0" dirty="0" smtClean="0"/>
                        <a:t> down our heart</a:t>
                      </a:r>
                    </a:p>
                  </a:txBody>
                  <a:tcPr/>
                </a:tc>
                <a:tc>
                  <a:txBody>
                    <a:bodyPr/>
                    <a:lstStyle/>
                    <a:p>
                      <a:endParaRPr lang="en-US" dirty="0"/>
                    </a:p>
                  </a:txBody>
                  <a:tcPr/>
                </a:tc>
              </a:tr>
              <a:tr h="747486">
                <a:tc>
                  <a:txBody>
                    <a:bodyPr/>
                    <a:lstStyle/>
                    <a:p>
                      <a:r>
                        <a:rPr lang="en-US" dirty="0" smtClean="0"/>
                        <a:t>Chair</a:t>
                      </a:r>
                      <a:r>
                        <a:rPr lang="en-US" baseline="0" dirty="0" smtClean="0"/>
                        <a:t> climbing 1 min</a:t>
                      </a:r>
                      <a:endParaRPr lang="en-US" dirty="0"/>
                    </a:p>
                  </a:txBody>
                  <a:tcPr/>
                </a:tc>
                <a:tc>
                  <a:txBody>
                    <a:bodyPr/>
                    <a:lstStyle/>
                    <a:p>
                      <a:endParaRPr lang="en-US" dirty="0"/>
                    </a:p>
                  </a:txBody>
                  <a:tcPr/>
                </a:tc>
              </a:tr>
              <a:tr h="747486">
                <a:tc>
                  <a:txBody>
                    <a:bodyPr/>
                    <a:lstStyle/>
                    <a:p>
                      <a:r>
                        <a:rPr lang="en-US" dirty="0" smtClean="0"/>
                        <a:t>Chair</a:t>
                      </a:r>
                      <a:r>
                        <a:rPr lang="en-US" baseline="0" dirty="0" smtClean="0"/>
                        <a:t> climbing 2 min</a:t>
                      </a:r>
                      <a:endParaRPr lang="en-US" dirty="0"/>
                    </a:p>
                  </a:txBody>
                  <a:tcPr/>
                </a:tc>
                <a:tc>
                  <a:txBody>
                    <a:bodyPr/>
                    <a:lstStyle/>
                    <a:p>
                      <a:endParaRPr lang="en-US" dirty="0"/>
                    </a:p>
                  </a:txBody>
                  <a:tcPr/>
                </a:tc>
              </a:tr>
              <a:tr h="747486">
                <a:tc>
                  <a:txBody>
                    <a:bodyPr/>
                    <a:lstStyle/>
                    <a:p>
                      <a:r>
                        <a:rPr lang="en-US" dirty="0" smtClean="0"/>
                        <a:t>Chair climbing 3 min</a:t>
                      </a:r>
                      <a:endParaRPr lang="en-US" dirty="0"/>
                    </a:p>
                  </a:txBody>
                  <a:tcPr/>
                </a:tc>
                <a:tc>
                  <a:txBody>
                    <a:bodyPr/>
                    <a:lstStyle/>
                    <a:p>
                      <a:endParaRPr lang="en-US" dirty="0"/>
                    </a:p>
                  </a:txBody>
                  <a:tcPr/>
                </a:tc>
              </a:tr>
              <a:tr h="747486">
                <a:tc>
                  <a:txBody>
                    <a:bodyPr/>
                    <a:lstStyle/>
                    <a:p>
                      <a:r>
                        <a:rPr lang="en-US" dirty="0" smtClean="0"/>
                        <a:t>Resting</a:t>
                      </a:r>
                      <a:r>
                        <a:rPr lang="en-US" baseline="0" dirty="0" smtClean="0"/>
                        <a:t> 1 minute after</a:t>
                      </a:r>
                      <a:endParaRPr lang="en-US" dirty="0"/>
                    </a:p>
                  </a:txBody>
                  <a:tcPr/>
                </a:tc>
                <a:tc>
                  <a:txBody>
                    <a:bodyPr/>
                    <a:lstStyle/>
                    <a:p>
                      <a:endParaRPr lang="en-US" dirty="0"/>
                    </a:p>
                  </a:txBody>
                  <a:tcPr/>
                </a:tc>
              </a:tr>
            </a:tbl>
          </a:graphicData>
        </a:graphic>
      </p:graphicFrame>
    </p:spTree>
    <p:extLst>
      <p:ext uri="{BB962C8B-B14F-4D97-AF65-F5344CB8AC3E}">
        <p14:creationId xmlns="" xmlns:p14="http://schemas.microsoft.com/office/powerpoint/2010/main" val="2067290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Take your pulse</a:t>
            </a:r>
          </a:p>
          <a:p>
            <a:r>
              <a:rPr lang="en-US" dirty="0" smtClean="0"/>
              <a:t>I’m going to be timing you for 10 seconds.  Once those 10 seconds is up, you’ll be multiplying that number by 6.  </a:t>
            </a:r>
          </a:p>
          <a:p>
            <a:endParaRPr lang="en-US" dirty="0" smtClean="0"/>
          </a:p>
          <a:p>
            <a:r>
              <a:rPr lang="en-US" dirty="0" smtClean="0"/>
              <a:t>Record it into the table that we drew.  </a:t>
            </a:r>
          </a:p>
          <a:p>
            <a:endParaRPr lang="en-US" dirty="0"/>
          </a:p>
        </p:txBody>
      </p:sp>
      <p:sp>
        <p:nvSpPr>
          <p:cNvPr id="2" name="Title 1"/>
          <p:cNvSpPr>
            <a:spLocks noGrp="1"/>
          </p:cNvSpPr>
          <p:nvPr>
            <p:ph type="title"/>
          </p:nvPr>
        </p:nvSpPr>
        <p:spPr/>
        <p:txBody>
          <a:bodyPr/>
          <a:lstStyle/>
          <a:p>
            <a:r>
              <a:rPr lang="en-US" dirty="0" smtClean="0"/>
              <a:t>Homeostasis lab</a:t>
            </a:r>
            <a:endParaRPr lang="en-US" dirty="0"/>
          </a:p>
        </p:txBody>
      </p:sp>
    </p:spTree>
    <p:extLst>
      <p:ext uri="{BB962C8B-B14F-4D97-AF65-F5344CB8AC3E}">
        <p14:creationId xmlns="" xmlns:p14="http://schemas.microsoft.com/office/powerpoint/2010/main" val="31595847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37</TotalTime>
  <Words>697</Words>
  <Application>Microsoft Office PowerPoint</Application>
  <PresentationFormat>On-screen Show (4:3)</PresentationFormat>
  <Paragraphs>119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Urban</vt:lpstr>
      <vt:lpstr>Homeostasis &amp; Endocrine System</vt:lpstr>
      <vt:lpstr>Homeostasis</vt:lpstr>
      <vt:lpstr>Homeostasis</vt:lpstr>
      <vt:lpstr>Some examples of maintaining homeostasis…</vt:lpstr>
      <vt:lpstr>Another example….</vt:lpstr>
      <vt:lpstr>One final one…</vt:lpstr>
      <vt:lpstr>Brain POP</vt:lpstr>
      <vt:lpstr>Homeostasis Lab Table (Page 20)</vt:lpstr>
      <vt:lpstr>Homeostasis lab</vt:lpstr>
      <vt:lpstr>Homeostasis lab continued</vt:lpstr>
      <vt:lpstr>Homeostasis lab continued</vt:lpstr>
      <vt:lpstr>Check for understanding…</vt:lpstr>
      <vt:lpstr>Endocrine System…so what is it???</vt:lpstr>
      <vt:lpstr>Brain Pop!!!  Endocrine System</vt:lpstr>
      <vt:lpstr>Parts of the Endocrine System:</vt:lpstr>
      <vt:lpstr>Hormones control:</vt:lpstr>
      <vt:lpstr>Nervous and Endocrine…</vt:lpstr>
      <vt:lpstr>Hormones </vt:lpstr>
      <vt:lpstr>Adrenaline</vt:lpstr>
      <vt:lpstr>The Pituitary Gland</vt:lpstr>
      <vt:lpstr>Pituitary Gland</vt:lpstr>
      <vt:lpstr>What about not enough Growth Hormone?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Nervous and Endocrine Systems Introduction</dc:title>
  <dc:creator>USCANNA</dc:creator>
  <cp:lastModifiedBy>VASC</cp:lastModifiedBy>
  <cp:revision>5</cp:revision>
  <dcterms:created xsi:type="dcterms:W3CDTF">2013-01-04T10:53:04Z</dcterms:created>
  <dcterms:modified xsi:type="dcterms:W3CDTF">2015-01-12T10:47:07Z</dcterms:modified>
</cp:coreProperties>
</file>