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2" r:id="rId4"/>
    <p:sldId id="271" r:id="rId5"/>
    <p:sldId id="280" r:id="rId6"/>
    <p:sldId id="279" r:id="rId7"/>
    <p:sldId id="273" r:id="rId8"/>
    <p:sldId id="274" r:id="rId9"/>
    <p:sldId id="275" r:id="rId10"/>
    <p:sldId id="281" r:id="rId11"/>
    <p:sldId id="276" r:id="rId12"/>
    <p:sldId id="283" r:id="rId13"/>
    <p:sldId id="277" r:id="rId14"/>
    <p:sldId id="284" r:id="rId15"/>
    <p:sldId id="278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8" autoAdjust="0"/>
    <p:restoredTop sz="94660"/>
  </p:normalViewPr>
  <p:slideViewPr>
    <p:cSldViewPr>
      <p:cViewPr varScale="1">
        <p:scale>
          <a:sx n="86" d="100"/>
          <a:sy n="86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DD9395-CA23-4218-AECD-02729814146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1252D7-A798-4F49-9879-98C95511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NR=1&amp;feature=fvwp&amp;v=Rl5EmUQdku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Science Starter (Page </a:t>
            </a:r>
            <a:r>
              <a:rPr lang="en-US" dirty="0" smtClean="0"/>
              <a:t>82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/>
              <a:t>(half page and LABEL AS Cell Membrane Notes)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48600" cy="36576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3" t="22698" r="-1" b="10526"/>
          <a:stretch/>
        </p:blipFill>
        <p:spPr bwMode="auto">
          <a:xfrm>
            <a:off x="381000" y="1828800"/>
            <a:ext cx="8246334" cy="406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Label the top of </a:t>
            </a:r>
            <a:r>
              <a:rPr lang="en-US" smtClean="0"/>
              <a:t>page </a:t>
            </a:r>
            <a:r>
              <a:rPr lang="en-US" smtClean="0"/>
              <a:t>83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Cell Membrane Bubble Lab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and answer the questions…below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Cell Membranes are flexible….</a:t>
            </a:r>
            <a:endParaRPr lang="en-US" sz="4000" b="1" dirty="0">
              <a:solidFill>
                <a:srgbClr val="FF0000"/>
              </a:solidFill>
            </a:endParaRPr>
          </a:p>
          <a:p>
            <a:pPr lvl="2"/>
            <a:r>
              <a:rPr lang="en-US" sz="4400" dirty="0" smtClean="0">
                <a:solidFill>
                  <a:srgbClr val="FF0000"/>
                </a:solidFill>
              </a:rPr>
              <a:t>Is </a:t>
            </a:r>
            <a:r>
              <a:rPr lang="en-US" sz="4400" dirty="0">
                <a:solidFill>
                  <a:srgbClr val="FF0000"/>
                </a:solidFill>
              </a:rPr>
              <a:t>the bubble flexible?  </a:t>
            </a:r>
          </a:p>
          <a:p>
            <a:pPr lvl="2"/>
            <a:r>
              <a:rPr lang="en-US" sz="4400" dirty="0">
                <a:solidFill>
                  <a:srgbClr val="FF0000"/>
                </a:solidFill>
              </a:rPr>
              <a:t>How do you think that this is able to apply to our cells. 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6957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Membranes are Self-Sealing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WHEN I TELL YOU TO:</a:t>
            </a:r>
          </a:p>
          <a:p>
            <a:pPr lvl="0"/>
            <a:r>
              <a:rPr lang="en-US" sz="3200" dirty="0" smtClean="0"/>
              <a:t>Stick the following objects through the membrane: </a:t>
            </a:r>
          </a:p>
          <a:p>
            <a:pPr lvl="1"/>
            <a:r>
              <a:rPr lang="en-US" sz="2800" dirty="0" smtClean="0"/>
              <a:t>Straightened paperclip</a:t>
            </a:r>
          </a:p>
          <a:p>
            <a:pPr lvl="1"/>
            <a:r>
              <a:rPr lang="en-US" sz="2800" dirty="0" smtClean="0"/>
              <a:t>Soap coated straightened paper clip</a:t>
            </a:r>
          </a:p>
          <a:p>
            <a:pPr lvl="1"/>
            <a:r>
              <a:rPr lang="en-US" sz="2800" dirty="0" smtClean="0"/>
              <a:t>Your finger</a:t>
            </a:r>
          </a:p>
          <a:p>
            <a:pPr lvl="1"/>
            <a:r>
              <a:rPr lang="en-US" sz="2800" dirty="0" smtClean="0"/>
              <a:t>Soap coated finger</a:t>
            </a:r>
          </a:p>
          <a:p>
            <a:r>
              <a:rPr lang="en-US" sz="3200" dirty="0" smtClean="0"/>
              <a:t>Observe what happens to the membrane when you remove each object as well.  You can even try your entire arm!</a:t>
            </a:r>
          </a:p>
          <a:p>
            <a:r>
              <a:rPr lang="en-US" sz="3200" b="1" dirty="0" smtClean="0"/>
              <a:t>ANSWER:</a:t>
            </a:r>
          </a:p>
          <a:p>
            <a:pPr lvl="1"/>
            <a:r>
              <a:rPr lang="en-US" dirty="0" smtClean="0"/>
              <a:t>What objects were able to pass through the membrane without breaking it?</a:t>
            </a:r>
          </a:p>
          <a:p>
            <a:pPr lvl="1"/>
            <a:r>
              <a:rPr lang="en-US" dirty="0" smtClean="0"/>
              <a:t>Why do you think that it is important that membranes are able to self seal themselves?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answer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6576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Cell membranes are self-sealing…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What </a:t>
            </a:r>
            <a:r>
              <a:rPr lang="en-US" sz="4000" dirty="0">
                <a:solidFill>
                  <a:srgbClr val="FF0000"/>
                </a:solidFill>
              </a:rPr>
              <a:t>objects were able to pass through the membrane without breaking it?</a:t>
            </a:r>
          </a:p>
          <a:p>
            <a:pPr lvl="1"/>
            <a:r>
              <a:rPr lang="en-US" sz="4000" dirty="0">
                <a:solidFill>
                  <a:srgbClr val="FF0000"/>
                </a:solidFill>
              </a:rPr>
              <a:t>Why do you think that it is important that membranes are able to self seal themselves?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367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WHEN I TELL YOU TO:</a:t>
            </a:r>
          </a:p>
          <a:p>
            <a:r>
              <a:rPr lang="en-US" dirty="0" smtClean="0"/>
              <a:t>Take the straw device and the circle of string I gave you.</a:t>
            </a:r>
          </a:p>
          <a:p>
            <a:r>
              <a:rPr lang="en-US" dirty="0" smtClean="0"/>
              <a:t>Carefully stick it onto the membrane.  </a:t>
            </a:r>
          </a:p>
          <a:p>
            <a:r>
              <a:rPr lang="en-US" dirty="0" smtClean="0"/>
              <a:t>Pop the inside of the string circle.  </a:t>
            </a:r>
          </a:p>
          <a:p>
            <a:r>
              <a:rPr lang="en-US" dirty="0" smtClean="0"/>
              <a:t>Stick your finger in the pore created by the circular thread and move it around the membrane.</a:t>
            </a:r>
          </a:p>
          <a:p>
            <a:r>
              <a:rPr lang="en-US" b="1" dirty="0" smtClean="0"/>
              <a:t>ANSWER:</a:t>
            </a:r>
          </a:p>
          <a:p>
            <a:pPr lvl="1"/>
            <a:r>
              <a:rPr lang="en-US" dirty="0" smtClean="0"/>
              <a:t>What happened when you placed the string circle into the membrane?</a:t>
            </a:r>
          </a:p>
          <a:p>
            <a:pPr lvl="1"/>
            <a:r>
              <a:rPr lang="en-US" dirty="0" smtClean="0"/>
              <a:t>Why do you think this happened?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answer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Transport Proteins</a:t>
            </a:r>
          </a:p>
          <a:p>
            <a:pPr lvl="1"/>
            <a:r>
              <a:rPr lang="en-US" sz="4400" dirty="0">
                <a:solidFill>
                  <a:srgbClr val="FF0000"/>
                </a:solidFill>
              </a:rPr>
              <a:t>What happened when you placed the string circle into the membrane?</a:t>
            </a:r>
          </a:p>
          <a:p>
            <a:pPr lvl="1"/>
            <a:r>
              <a:rPr lang="en-US" sz="4400" dirty="0">
                <a:solidFill>
                  <a:srgbClr val="FF0000"/>
                </a:solidFill>
              </a:rPr>
              <a:t>Why do you think this happened?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588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WHEN I TELL YOU TO:</a:t>
            </a:r>
          </a:p>
          <a:p>
            <a:pPr lvl="0"/>
            <a:r>
              <a:rPr lang="en-US" dirty="0" smtClean="0"/>
              <a:t>Take a straw and dip the end into the soap solution.</a:t>
            </a:r>
          </a:p>
          <a:p>
            <a:pPr lvl="0"/>
            <a:r>
              <a:rPr lang="en-US" dirty="0" smtClean="0"/>
              <a:t>Hold it just above the surface and gently blow to create a bubble.  </a:t>
            </a:r>
          </a:p>
          <a:p>
            <a:pPr lvl="0"/>
            <a:r>
              <a:rPr lang="en-US" dirty="0" smtClean="0"/>
              <a:t>Take the knife, wet it with soap solution, and cut the bubble in half so that you create another layer across the middle and form two bubbles.  </a:t>
            </a:r>
          </a:p>
          <a:p>
            <a:pPr lvl="0"/>
            <a:r>
              <a:rPr lang="en-US" dirty="0" smtClean="0"/>
              <a:t>Now cut both of these bubbles in half.  </a:t>
            </a:r>
          </a:p>
          <a:p>
            <a:pPr lvl="0"/>
            <a:r>
              <a:rPr lang="en-US" b="1" dirty="0" smtClean="0"/>
              <a:t>ANSWER:</a:t>
            </a:r>
          </a:p>
          <a:p>
            <a:pPr lvl="1"/>
            <a:r>
              <a:rPr lang="en-US" dirty="0" smtClean="0"/>
              <a:t>What just happened?</a:t>
            </a:r>
          </a:p>
          <a:p>
            <a:pPr lvl="1"/>
            <a:r>
              <a:rPr lang="en-US" dirty="0" smtClean="0"/>
              <a:t>Why do you think this is important for our cells?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Cell Division</a:t>
            </a:r>
          </a:p>
          <a:p>
            <a:pPr lvl="1"/>
            <a:r>
              <a:rPr lang="en-US" sz="4400" dirty="0" smtClean="0">
                <a:solidFill>
                  <a:srgbClr val="FF0000"/>
                </a:solidFill>
              </a:rPr>
              <a:t>What happened when you cut the bubble with the knife?</a:t>
            </a:r>
            <a:endParaRPr lang="en-US" sz="4400" dirty="0">
              <a:solidFill>
                <a:srgbClr val="FF0000"/>
              </a:solidFill>
            </a:endParaRPr>
          </a:p>
          <a:p>
            <a:pPr lvl="1"/>
            <a:r>
              <a:rPr lang="en-US" sz="4400" dirty="0">
                <a:solidFill>
                  <a:srgbClr val="FF0000"/>
                </a:solidFill>
              </a:rPr>
              <a:t>Why do you think this is important for our cells?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04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6398" t="27083" r="51391" b="30208"/>
          <a:stretch>
            <a:fillRect/>
          </a:stretch>
        </p:blipFill>
        <p:spPr bwMode="auto">
          <a:xfrm>
            <a:off x="176561" y="228600"/>
            <a:ext cx="8662639" cy="645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</a:t>
            </a:r>
            <a:r>
              <a:rPr lang="en-US" dirty="0" smtClean="0"/>
              <a:t>Membranes (page 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537448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What is a Cell Membrane?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It is a layer that allows materials inside and outside the cell.</a:t>
            </a:r>
          </a:p>
          <a:p>
            <a:pPr lvl="1"/>
            <a:r>
              <a:rPr lang="en-US" b="1" dirty="0" smtClean="0"/>
              <a:t>For example, it allows nutrients &amp; oxygen to enter into the cell, and carbon dioxide waste to leave.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Cell membranes are semi-permeable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semi-permeable means that some things may enter the cell, but others cannot.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Cell membranes are made of very thin layers of material and allow small molecules </a:t>
            </a:r>
            <a:r>
              <a:rPr lang="en-US" dirty="0" smtClean="0"/>
              <a:t>like Oxygen, water, Carbon Dioxide, Ammonia, Glucose, amino-acids etc. </a:t>
            </a:r>
            <a:r>
              <a:rPr lang="en-US" b="1" dirty="0" smtClean="0">
                <a:solidFill>
                  <a:srgbClr val="C00000"/>
                </a:solidFill>
              </a:rPr>
              <a:t>to pass through</a:t>
            </a:r>
            <a:r>
              <a:rPr lang="en-US" dirty="0" smtClean="0"/>
              <a:t>. But they do not allow larger molecules like sucrose, protein etc. to pass through.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Cells are “smart” enough to allow for certain things to pass through, but not larger things like genetic material.</a:t>
            </a:r>
          </a:p>
          <a:p>
            <a:pPr lvl="1"/>
            <a:r>
              <a:rPr lang="en-US" dirty="0" smtClean="0"/>
              <a:t>This happens because of the composition of the cell membrane.  (It is made up of a fatty material that repels water and certain fluids)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You may also see the cell membrane referred to as the </a:t>
            </a:r>
            <a:r>
              <a:rPr lang="en-US" sz="6600" u="sng" dirty="0" smtClean="0">
                <a:solidFill>
                  <a:srgbClr val="FF0000"/>
                </a:solidFill>
              </a:rPr>
              <a:t>plasma membrane</a:t>
            </a:r>
            <a:r>
              <a:rPr lang="en-US" sz="6600" dirty="0" smtClean="0">
                <a:solidFill>
                  <a:srgbClr val="FF0000"/>
                </a:solidFill>
              </a:rPr>
              <a:t>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90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www.youtube.com/watch?NR=1&amp;feature=fvwp&amp;v=Rl5EmUQdkuI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14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 promised….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lab!</a:t>
            </a:r>
          </a:p>
          <a:p>
            <a:r>
              <a:rPr lang="en-US" dirty="0" smtClean="0"/>
              <a:t>BUT remember, if you guys are not meeting expectations, you will get a strike.</a:t>
            </a:r>
          </a:p>
          <a:p>
            <a:r>
              <a:rPr lang="en-US" dirty="0" smtClean="0"/>
              <a:t>Regardless of whether you get a strike during the lab, the lab will cease once you are at 5 strikes.  </a:t>
            </a:r>
          </a:p>
          <a:p>
            <a:endParaRPr lang="en-US" dirty="0" smtClean="0"/>
          </a:p>
          <a:p>
            <a:r>
              <a:rPr lang="en-US" dirty="0" smtClean="0"/>
              <a:t>Today we are going to be looking at how a cell membrane and bubbles are similar. </a:t>
            </a:r>
          </a:p>
          <a:p>
            <a:r>
              <a:rPr lang="en-US" dirty="0" smtClean="0"/>
              <a:t>Before we do that though, we need to create a few things for our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giving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2 straws</a:t>
            </a:r>
          </a:p>
          <a:p>
            <a:pPr lvl="0"/>
            <a:r>
              <a:rPr lang="en-US" dirty="0" smtClean="0"/>
              <a:t>One piece of string</a:t>
            </a:r>
          </a:p>
          <a:p>
            <a:pPr lvl="0"/>
            <a:r>
              <a:rPr lang="en-US" dirty="0" smtClean="0"/>
              <a:t>One piece of string formed into a circle.</a:t>
            </a:r>
          </a:p>
          <a:p>
            <a:pPr lvl="0"/>
            <a:r>
              <a:rPr lang="en-US" dirty="0" smtClean="0"/>
              <a:t>A plastic knife that you will NOT be stabbing each other with. </a:t>
            </a:r>
          </a:p>
          <a:p>
            <a:pPr lvl="0"/>
            <a:r>
              <a:rPr lang="en-US" dirty="0" smtClean="0"/>
              <a:t>A paper clip… 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WHEN I TELL YOU TO:</a:t>
            </a:r>
          </a:p>
          <a:p>
            <a:pPr lvl="0"/>
            <a:r>
              <a:rPr lang="en-US" dirty="0" smtClean="0"/>
              <a:t>You will:</a:t>
            </a:r>
          </a:p>
          <a:p>
            <a:pPr lvl="1"/>
            <a:r>
              <a:rPr lang="en-US" dirty="0" smtClean="0"/>
              <a:t>Put the cotton string through the straws.</a:t>
            </a:r>
          </a:p>
          <a:p>
            <a:pPr lvl="1"/>
            <a:r>
              <a:rPr lang="en-US" dirty="0" smtClean="0"/>
              <a:t>Once that is done, you will then knot the string and have the straws form a square.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membranes are flexible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WHEN I TELL YOU TO:</a:t>
            </a:r>
          </a:p>
          <a:p>
            <a:pPr lvl="1"/>
            <a:r>
              <a:rPr lang="en-US" dirty="0" smtClean="0"/>
              <a:t>You will dip your straw device into the bubble solution.</a:t>
            </a:r>
          </a:p>
          <a:p>
            <a:pPr lvl="1"/>
            <a:r>
              <a:rPr lang="en-US" dirty="0" smtClean="0"/>
              <a:t>Looking at the bubble solution on your straws, you will test the flexibility of the bubbles.</a:t>
            </a:r>
          </a:p>
          <a:p>
            <a:pPr lvl="1"/>
            <a:r>
              <a:rPr lang="en-US" b="1" dirty="0" smtClean="0"/>
              <a:t>ANSWER:</a:t>
            </a:r>
          </a:p>
          <a:p>
            <a:pPr lvl="2"/>
            <a:r>
              <a:rPr lang="en-US" dirty="0" smtClean="0"/>
              <a:t>Is the bubble flexible?  </a:t>
            </a:r>
          </a:p>
          <a:p>
            <a:pPr lvl="2"/>
            <a:r>
              <a:rPr lang="en-US" dirty="0" smtClean="0"/>
              <a:t>How do you think that this is able to apply to our cells.  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434</TotalTime>
  <Words>793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Science Starter (Page 82) (half page and LABEL AS Cell Membrane Notes)</vt:lpstr>
      <vt:lpstr>Slide 2</vt:lpstr>
      <vt:lpstr>Cell Membranes (page 82)</vt:lpstr>
      <vt:lpstr>Why is this important?  </vt:lpstr>
      <vt:lpstr>AKA….</vt:lpstr>
      <vt:lpstr>http://www.youtube.com/watch?NR=1&amp;feature=fvwp&amp;v=Rl5EmUQdkuI </vt:lpstr>
      <vt:lpstr>So I promised….</vt:lpstr>
      <vt:lpstr>I will be giving you…</vt:lpstr>
      <vt:lpstr>Cell membranes are flexible</vt:lpstr>
      <vt:lpstr>Lab…</vt:lpstr>
      <vt:lpstr>Membranes are Self-Sealing</vt:lpstr>
      <vt:lpstr>Write and answer the following questions</vt:lpstr>
      <vt:lpstr>Transport proteins</vt:lpstr>
      <vt:lpstr>Write and answer the following questions</vt:lpstr>
      <vt:lpstr>Cell Division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Kristina Lusk</dc:creator>
  <cp:lastModifiedBy>VASC</cp:lastModifiedBy>
  <cp:revision>38</cp:revision>
  <dcterms:created xsi:type="dcterms:W3CDTF">2012-01-10T16:18:05Z</dcterms:created>
  <dcterms:modified xsi:type="dcterms:W3CDTF">2015-12-07T11:22:19Z</dcterms:modified>
</cp:coreProperties>
</file>